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8" r:id="rId1"/>
    <p:sldMasterId id="2147483744" r:id="rId2"/>
  </p:sldMasterIdLst>
  <p:notesMasterIdLst>
    <p:notesMasterId r:id="rId19"/>
  </p:notesMasterIdLst>
  <p:sldIdLst>
    <p:sldId id="299" r:id="rId3"/>
    <p:sldId id="257" r:id="rId4"/>
    <p:sldId id="258" r:id="rId5"/>
    <p:sldId id="300" r:id="rId6"/>
    <p:sldId id="259" r:id="rId7"/>
    <p:sldId id="260" r:id="rId8"/>
    <p:sldId id="261" r:id="rId9"/>
    <p:sldId id="262" r:id="rId10"/>
    <p:sldId id="301" r:id="rId11"/>
    <p:sldId id="303" r:id="rId12"/>
    <p:sldId id="304" r:id="rId13"/>
    <p:sldId id="305" r:id="rId14"/>
    <p:sldId id="306" r:id="rId15"/>
    <p:sldId id="263" r:id="rId16"/>
    <p:sldId id="302" r:id="rId17"/>
    <p:sldId id="307"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1813" autoAdjust="0"/>
  </p:normalViewPr>
  <p:slideViewPr>
    <p:cSldViewPr snapToGrid="0">
      <p:cViewPr varScale="1">
        <p:scale>
          <a:sx n="82" d="100"/>
          <a:sy n="82" d="100"/>
        </p:scale>
        <p:origin x="1674" y="9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jpeg>
</file>

<file path=ppt/media/image10.jpeg>
</file>

<file path=ppt/media/image11.png>
</file>

<file path=ppt/media/image12.png>
</file>

<file path=ppt/media/image13.png>
</file>

<file path=ppt/media/image14.png>
</file>

<file path=ppt/media/image15.png>
</file>

<file path=ppt/media/image2.jpeg>
</file>

<file path=ppt/media/image3.png>
</file>

<file path=ppt/media/image4.png>
</file>

<file path=ppt/media/image5.jpeg>
</file>

<file path=ppt/media/image6.jpeg>
</file>

<file path=ppt/media/image7.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C0DAEC4-D350-4D96-956A-B274AF48C360}" type="datetimeFigureOut">
              <a:rPr lang="en-US" smtClean="0"/>
              <a:t>5/18/2023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D1DFCCC-8551-4BD7-A530-61B2E53E40FD}" type="slidenum">
              <a:rPr lang="en-US" smtClean="0"/>
              <a:t>‹#›</a:t>
            </a:fld>
            <a:endParaRPr lang="en-US"/>
          </a:p>
        </p:txBody>
      </p:sp>
    </p:spTree>
    <p:extLst>
      <p:ext uri="{BB962C8B-B14F-4D97-AF65-F5344CB8AC3E}">
        <p14:creationId xmlns:p14="http://schemas.microsoft.com/office/powerpoint/2010/main" val="16950929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D7F8842C-CD7E-4B02-818D-3B3BCD1E698F}" type="slidenum">
              <a:rPr kumimoji="0" lang="zh-CN" altLang="en-US" sz="1200" b="0" i="0" u="none" strike="noStrike" kern="1200" cap="none" spc="0" normalizeH="0" baseline="0" noProof="0" smtClean="0">
                <a:ln>
                  <a:noFill/>
                </a:ln>
                <a:solidFill>
                  <a:prstClr val="black"/>
                </a:solidFill>
                <a:effectLst/>
                <a:uLnTx/>
                <a:uFillTx/>
                <a:latin typeface="Microsoft YaHei" panose="020B0503020204020204" charset="-122"/>
                <a:ea typeface="Microsoft YaHei" panose="020B0503020204020204"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Microsoft YaHei" panose="020B0503020204020204" charset="-122"/>
              <a:ea typeface="Microsoft YaHei" panose="020B0503020204020204" charset="-122"/>
              <a:cs typeface="+mn-c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endParaRPr lang="en-US" dirty="0"/>
          </a:p>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10</a:t>
            </a:fld>
            <a:endParaRPr lang="en-US"/>
          </a:p>
        </p:txBody>
      </p:sp>
    </p:spTree>
    <p:extLst>
      <p:ext uri="{BB962C8B-B14F-4D97-AF65-F5344CB8AC3E}">
        <p14:creationId xmlns:p14="http://schemas.microsoft.com/office/powerpoint/2010/main" val="48467544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b="0" i="0" dirty="0">
                <a:solidFill>
                  <a:srgbClr val="D1D5DB"/>
                </a:solidFill>
                <a:effectLst/>
                <a:latin typeface="Söhne"/>
              </a:rPr>
              <a:t>To enhance our deep learning model's effectiveness and applicability, we used various techniques to supplement the training data. </a:t>
            </a:r>
          </a:p>
          <a:p>
            <a:pPr algn="l"/>
            <a:r>
              <a:rPr lang="en-US" b="0" i="0" dirty="0">
                <a:solidFill>
                  <a:srgbClr val="D1D5DB"/>
                </a:solidFill>
                <a:effectLst/>
                <a:latin typeface="Söhne"/>
              </a:rPr>
              <a:t>These methods aimed to increase dataset diversity by generating new versions of existing images. This approach helped the model </a:t>
            </a:r>
          </a:p>
          <a:p>
            <a:pPr algn="l"/>
            <a:r>
              <a:rPr lang="en-US" b="0" i="0" dirty="0">
                <a:solidFill>
                  <a:srgbClr val="D1D5DB"/>
                </a:solidFill>
                <a:effectLst/>
                <a:latin typeface="Söhne"/>
              </a:rPr>
              <a:t>learn more robust and distinctive features, enabling it to handle previously unknown data.</a:t>
            </a:r>
          </a:p>
          <a:p>
            <a:pPr algn="l"/>
            <a:endParaRPr lang="en-US" b="0" i="0" dirty="0">
              <a:solidFill>
                <a:srgbClr val="D1D5DB"/>
              </a:solidFill>
              <a:effectLst/>
              <a:latin typeface="Söhne"/>
            </a:endParaRPr>
          </a:p>
          <a:p>
            <a:pPr algn="l"/>
            <a:r>
              <a:rPr lang="en-US" b="0" i="0" dirty="0">
                <a:solidFill>
                  <a:srgbClr val="D1D5DB"/>
                </a:solidFill>
                <a:effectLst/>
                <a:latin typeface="Söhne"/>
              </a:rPr>
              <a:t>Multiple data augmentation strategies were employed, including grid distortion, random cropping and rotation, and horizontal and </a:t>
            </a:r>
          </a:p>
          <a:p>
            <a:pPr algn="l"/>
            <a:r>
              <a:rPr lang="en-US" b="0" i="0" dirty="0">
                <a:solidFill>
                  <a:srgbClr val="D1D5DB"/>
                </a:solidFill>
                <a:effectLst/>
                <a:latin typeface="Söhne"/>
              </a:rPr>
              <a:t>vertical flipping. Offline processing was utilized, creating augmented images stored on disk before the training phase. This approach</a:t>
            </a:r>
          </a:p>
          <a:p>
            <a:pPr algn="l"/>
            <a:r>
              <a:rPr lang="en-US" b="0" i="0" dirty="0">
                <a:solidFill>
                  <a:srgbClr val="D1D5DB"/>
                </a:solidFill>
                <a:effectLst/>
                <a:latin typeface="Söhne"/>
              </a:rPr>
              <a:t>reduced computational waste during training, speeding up iteration and testing with different augmentation levels.</a:t>
            </a:r>
          </a:p>
          <a:p>
            <a:pPr algn="l"/>
            <a:endParaRPr lang="en-US" b="0" i="0" dirty="0">
              <a:solidFill>
                <a:srgbClr val="D1D5DB"/>
              </a:solidFill>
              <a:effectLst/>
              <a:latin typeface="Söhne"/>
            </a:endParaRPr>
          </a:p>
          <a:p>
            <a:pPr algn="l"/>
            <a:r>
              <a:rPr lang="en-US" b="0" i="0" dirty="0">
                <a:solidFill>
                  <a:srgbClr val="D1D5DB"/>
                </a:solidFill>
                <a:effectLst/>
                <a:latin typeface="Söhne"/>
              </a:rPr>
              <a:t>While data augmentation can improve deep learning model performance, it must be used cautiously. Excessive or exaggerated changes</a:t>
            </a:r>
          </a:p>
          <a:p>
            <a:pPr algn="l"/>
            <a:r>
              <a:rPr lang="en-US" b="0" i="0" dirty="0">
                <a:solidFill>
                  <a:srgbClr val="D1D5DB"/>
                </a:solidFill>
                <a:effectLst/>
                <a:latin typeface="Söhne"/>
              </a:rPr>
              <a:t>to the data may lead to overfitting or the acquisition of irrelevant or misleading features, resulting in performance deterioration.</a:t>
            </a:r>
          </a:p>
          <a:p>
            <a:pPr algn="l"/>
            <a:endParaRPr lang="en-US" b="0" i="0" dirty="0">
              <a:solidFill>
                <a:srgbClr val="D1D5DB"/>
              </a:solidFill>
              <a:effectLst/>
              <a:latin typeface="Söhne"/>
            </a:endParaRPr>
          </a:p>
          <a:p>
            <a:pPr algn="l"/>
            <a:r>
              <a:rPr lang="en-US" b="0" i="0" dirty="0">
                <a:solidFill>
                  <a:srgbClr val="D1D5DB"/>
                </a:solidFill>
                <a:effectLst/>
                <a:latin typeface="Söhne"/>
              </a:rPr>
              <a:t>Only the training set was expanded, and the model's effectiveness was evaluated based on its performance on the original validation </a:t>
            </a:r>
          </a:p>
          <a:p>
            <a:pPr algn="l"/>
            <a:r>
              <a:rPr lang="en-US" b="0" i="0" dirty="0">
                <a:solidFill>
                  <a:srgbClr val="D1D5DB"/>
                </a:solidFill>
                <a:effectLst/>
                <a:latin typeface="Söhne"/>
              </a:rPr>
              <a:t>and testing datasets. These sets were not augmented but scaled to a 256×256 resolution, ensuring consistent results across all sets. </a:t>
            </a:r>
          </a:p>
          <a:p>
            <a:pPr algn="l"/>
            <a:r>
              <a:rPr lang="en-US" b="0" i="0" dirty="0">
                <a:solidFill>
                  <a:srgbClr val="D1D5DB"/>
                </a:solidFill>
                <a:effectLst/>
                <a:latin typeface="Söhne"/>
              </a:rPr>
              <a:t>By assessing the model's performance on unseen data, we could make informed judgments about the success of our augmentation strategy.</a:t>
            </a:r>
          </a:p>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11</a:t>
            </a:fld>
            <a:endParaRPr lang="en-US"/>
          </a:p>
        </p:txBody>
      </p:sp>
    </p:spTree>
    <p:extLst>
      <p:ext uri="{BB962C8B-B14F-4D97-AF65-F5344CB8AC3E}">
        <p14:creationId xmlns:p14="http://schemas.microsoft.com/office/powerpoint/2010/main" val="1646145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12</a:t>
            </a:fld>
            <a:endParaRPr lang="en-US"/>
          </a:p>
        </p:txBody>
      </p:sp>
    </p:spTree>
    <p:extLst>
      <p:ext uri="{BB962C8B-B14F-4D97-AF65-F5344CB8AC3E}">
        <p14:creationId xmlns:p14="http://schemas.microsoft.com/office/powerpoint/2010/main" val="246006999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US" dirty="0"/>
              <a:t>The experimental findings of applying the </a:t>
            </a:r>
            <a:r>
              <a:rPr lang="en-US" dirty="0" err="1"/>
              <a:t>NanoNet</a:t>
            </a:r>
            <a:r>
              <a:rPr lang="en-US" dirty="0"/>
              <a:t> model to an endoscopic image dataset demonstrate significant improvement. </a:t>
            </a:r>
          </a:p>
          <a:p>
            <a:pPr algn="l"/>
            <a:r>
              <a:rPr lang="en-US" dirty="0"/>
              <a:t>Despite having fewer parameters, the model offers a straightforward and small architecture, providing a reliable solution for real-time applications.</a:t>
            </a:r>
          </a:p>
          <a:p>
            <a:pPr algn="l"/>
            <a:endParaRPr lang="en-US" dirty="0"/>
          </a:p>
          <a:p>
            <a:pPr algn="l"/>
            <a:r>
              <a:rPr lang="en-US" dirty="0" err="1"/>
              <a:t>NanoNet</a:t>
            </a:r>
            <a:r>
              <a:rPr lang="en-US" dirty="0"/>
              <a:t> outperforms or closely matches the performance of state-of-the-art computer vision methods, achieving real-time </a:t>
            </a:r>
          </a:p>
          <a:p>
            <a:pPr algn="l"/>
            <a:r>
              <a:rPr lang="en-US" dirty="0"/>
              <a:t>segmentation and surpassing them in various performance measures.</a:t>
            </a:r>
          </a:p>
          <a:p>
            <a:pPr algn="l"/>
            <a:endParaRPr lang="en-US" dirty="0"/>
          </a:p>
          <a:p>
            <a:pPr algn="l"/>
            <a:r>
              <a:rPr lang="en-US" dirty="0"/>
              <a:t>Qualitative analysis shows that </a:t>
            </a:r>
            <a:r>
              <a:rPr lang="en-US" dirty="0" err="1"/>
              <a:t>NanoNet</a:t>
            </a:r>
            <a:r>
              <a:rPr lang="en-US" dirty="0"/>
              <a:t> is capable of accurately segmenting a wide range of polyps and therapy tools, including big, medium, and tiny polyps.</a:t>
            </a:r>
          </a:p>
          <a:p>
            <a:pPr algn="l"/>
            <a:endParaRPr lang="en-US" dirty="0"/>
          </a:p>
          <a:p>
            <a:pPr algn="l"/>
            <a:r>
              <a:rPr lang="en-US" dirty="0"/>
              <a:t>The results suggest that endoscopic image analysis and diagnosis can benefit from segmentation methods based on deep learning,</a:t>
            </a:r>
          </a:p>
          <a:p>
            <a:pPr algn="l"/>
            <a:r>
              <a:rPr lang="en-US" dirty="0"/>
              <a:t>highlighting the potential of </a:t>
            </a:r>
            <a:r>
              <a:rPr lang="en-US" dirty="0" err="1"/>
              <a:t>NanoNet</a:t>
            </a:r>
            <a:r>
              <a:rPr lang="en-US" dirty="0"/>
              <a:t> in improving image analysis and diagnosis using endoscopic equipment.</a:t>
            </a:r>
          </a:p>
        </p:txBody>
      </p:sp>
      <p:sp>
        <p:nvSpPr>
          <p:cNvPr id="4" name="Slide Number Placeholder 3"/>
          <p:cNvSpPr>
            <a:spLocks noGrp="1"/>
          </p:cNvSpPr>
          <p:nvPr>
            <p:ph type="sldNum" sz="quarter" idx="5"/>
          </p:nvPr>
        </p:nvSpPr>
        <p:spPr/>
        <p:txBody>
          <a:bodyPr/>
          <a:lstStyle/>
          <a:p>
            <a:fld id="{8D1DFCCC-8551-4BD7-A530-61B2E53E40FD}" type="slidenum">
              <a:rPr lang="en-US" smtClean="0"/>
              <a:t>13</a:t>
            </a:fld>
            <a:endParaRPr lang="en-US"/>
          </a:p>
        </p:txBody>
      </p:sp>
    </p:spTree>
    <p:extLst>
      <p:ext uri="{BB962C8B-B14F-4D97-AF65-F5344CB8AC3E}">
        <p14:creationId xmlns:p14="http://schemas.microsoft.com/office/powerpoint/2010/main" val="40568099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D1D5DB"/>
                </a:solidFill>
                <a:effectLst/>
                <a:latin typeface="Söhne"/>
              </a:rPr>
              <a:t>Summary of the main contributions and findings of the research</a:t>
            </a:r>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14</a:t>
            </a:fld>
            <a:endParaRPr lang="en-US"/>
          </a:p>
        </p:txBody>
      </p:sp>
    </p:spTree>
    <p:extLst>
      <p:ext uri="{BB962C8B-B14F-4D97-AF65-F5344CB8AC3E}">
        <p14:creationId xmlns:p14="http://schemas.microsoft.com/office/powerpoint/2010/main" val="357630814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16</a:t>
            </a:fld>
            <a:endParaRPr lang="en-US"/>
          </a:p>
        </p:txBody>
      </p:sp>
    </p:spTree>
    <p:extLst>
      <p:ext uri="{BB962C8B-B14F-4D97-AF65-F5344CB8AC3E}">
        <p14:creationId xmlns:p14="http://schemas.microsoft.com/office/powerpoint/2010/main" val="4792773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0" i="0" dirty="0">
                <a:solidFill>
                  <a:srgbClr val="D1D5DB"/>
                </a:solidFill>
                <a:effectLst/>
                <a:latin typeface="Söhne"/>
              </a:rPr>
              <a:t>Challenges in GI Cancer Detection and Diagnosis: Gastrointestinal cancers, particularly colorectal and stomach cancers, pose significant challenges in detection and diagnosis. Current methods like gastroscopy and colonoscopy often miss early precursors of these cancers, leading to higher mortality rates in later stages. Limited resources, physical demands on healthcare professionals, and patient discomfort contribute to these challenges, highlighting the need for automated </a:t>
            </a:r>
            <a:r>
              <a:rPr lang="en-US" b="0" i="0" dirty="0" err="1">
                <a:solidFill>
                  <a:srgbClr val="D1D5DB"/>
                </a:solidFill>
                <a:effectLst/>
                <a:latin typeface="Söhne"/>
              </a:rPr>
              <a:t>CADx</a:t>
            </a:r>
            <a:r>
              <a:rPr lang="en-US" b="0" i="0" dirty="0">
                <a:solidFill>
                  <a:srgbClr val="D1D5DB"/>
                </a:solidFill>
                <a:effectLst/>
                <a:latin typeface="Söhne"/>
              </a:rPr>
              <a:t>-based support systems.</a:t>
            </a:r>
          </a:p>
          <a:p>
            <a:pPr algn="l">
              <a:buFont typeface="+mj-lt"/>
              <a:buAutoNum type="arabicPeriod"/>
            </a:pPr>
            <a:endParaRPr lang="en-US" b="0" i="0" dirty="0">
              <a:solidFill>
                <a:srgbClr val="D1D5DB"/>
              </a:solidFill>
              <a:effectLst/>
              <a:latin typeface="Söhne"/>
            </a:endParaRPr>
          </a:p>
          <a:p>
            <a:pPr algn="l">
              <a:buFont typeface="+mj-lt"/>
              <a:buAutoNum type="arabicPeriod"/>
            </a:pPr>
            <a:r>
              <a:rPr lang="en-US" b="0" i="0" dirty="0">
                <a:solidFill>
                  <a:srgbClr val="D1D5DB"/>
                </a:solidFill>
                <a:effectLst/>
                <a:latin typeface="Söhne"/>
              </a:rPr>
              <a:t>Role of Computer-Aided Systems: Computer-aided detection and diagnosis (</a:t>
            </a:r>
            <a:r>
              <a:rPr lang="en-US" b="0" i="0" dirty="0" err="1">
                <a:solidFill>
                  <a:srgbClr val="D1D5DB"/>
                </a:solidFill>
                <a:effectLst/>
                <a:latin typeface="Söhne"/>
              </a:rPr>
              <a:t>CADx</a:t>
            </a:r>
            <a:r>
              <a:rPr lang="en-US" b="0" i="0" dirty="0">
                <a:solidFill>
                  <a:srgbClr val="D1D5DB"/>
                </a:solidFill>
                <a:effectLst/>
                <a:latin typeface="Söhne"/>
              </a:rPr>
              <a:t> and </a:t>
            </a:r>
            <a:r>
              <a:rPr lang="en-US" b="0" i="0" dirty="0" err="1">
                <a:solidFill>
                  <a:srgbClr val="D1D5DB"/>
                </a:solidFill>
                <a:effectLst/>
                <a:latin typeface="Söhne"/>
              </a:rPr>
              <a:t>CADe</a:t>
            </a:r>
            <a:r>
              <a:rPr lang="en-US" b="0" i="0" dirty="0">
                <a:solidFill>
                  <a:srgbClr val="D1D5DB"/>
                </a:solidFill>
                <a:effectLst/>
                <a:latin typeface="Söhne"/>
              </a:rPr>
              <a:t>) systems offer potential solutions for improving GI cancer detection and diagnosis. By leveraging advanced technologies, these systems can enhance adenoma detection rates and improve patient outcomes. Automated procedures for the upper and lower GI tract can increase accessibility, cost-effectiveness, and efficiency of examinations, leading to better overall healthcare provision and addressing the global burden of GI cancers.</a:t>
            </a:r>
          </a:p>
          <a:p>
            <a:pPr algn="l">
              <a:buFont typeface="Arial" panose="020B0604020202020204" pitchFamily="34" charset="0"/>
              <a:buNone/>
            </a:pPr>
            <a:endParaRPr lang="en-US" b="0" i="0" dirty="0">
              <a:solidFill>
                <a:srgbClr val="D1D5DB"/>
              </a:solidFill>
              <a:effectLst/>
              <a:latin typeface="Söhne"/>
            </a:endParaRPr>
          </a:p>
          <a:p>
            <a:pPr algn="l">
              <a:buFont typeface="Arial" panose="020B0604020202020204" pitchFamily="34" charset="0"/>
              <a:buNone/>
            </a:pPr>
            <a:endParaRPr lang="en-US" b="0" i="0"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8D1DFCCC-8551-4BD7-A530-61B2E53E40FD}" type="slidenum">
              <a:rPr lang="en-US" smtClean="0"/>
              <a:t>2</a:t>
            </a:fld>
            <a:endParaRPr lang="en-US"/>
          </a:p>
        </p:txBody>
      </p:sp>
    </p:spTree>
    <p:extLst>
      <p:ext uri="{BB962C8B-B14F-4D97-AF65-F5344CB8AC3E}">
        <p14:creationId xmlns:p14="http://schemas.microsoft.com/office/powerpoint/2010/main" val="426291595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None/>
            </a:pPr>
            <a:r>
              <a:rPr lang="en-US" sz="1200" dirty="0"/>
              <a:t>Overview of the research methodology, including data collection, preprocessing, network architecture design, and evaluation metrics.</a:t>
            </a: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Overview of research methodology</a:t>
            </a:r>
          </a:p>
          <a:p>
            <a:pPr algn="l">
              <a:buFont typeface="Arial" panose="020B0604020202020204" pitchFamily="34" charset="0"/>
              <a:buChar char="•"/>
            </a:pPr>
            <a:r>
              <a:rPr lang="en-US" b="0" i="0" dirty="0">
                <a:solidFill>
                  <a:srgbClr val="D1D5DB"/>
                </a:solidFill>
                <a:effectLst/>
                <a:latin typeface="Söhne"/>
              </a:rPr>
              <a:t>Data collection: collection of endoscopic images from various sources</a:t>
            </a:r>
          </a:p>
          <a:p>
            <a:pPr algn="l">
              <a:buFont typeface="Arial" panose="020B0604020202020204" pitchFamily="34" charset="0"/>
              <a:buChar char="•"/>
            </a:pPr>
            <a:r>
              <a:rPr lang="en-US" b="0" i="0" dirty="0">
                <a:solidFill>
                  <a:srgbClr val="D1D5DB"/>
                </a:solidFill>
                <a:effectLst/>
                <a:latin typeface="Söhne"/>
              </a:rPr>
              <a:t>Data preprocessing: data augmentation, resizing, and normalization</a:t>
            </a:r>
          </a:p>
          <a:p>
            <a:pPr algn="l">
              <a:buFont typeface="Arial" panose="020B0604020202020204" pitchFamily="34" charset="0"/>
              <a:buChar char="•"/>
            </a:pPr>
            <a:r>
              <a:rPr lang="en-US" b="0" i="0" dirty="0">
                <a:solidFill>
                  <a:srgbClr val="D1D5DB"/>
                </a:solidFill>
                <a:effectLst/>
                <a:latin typeface="Söhne"/>
              </a:rPr>
              <a:t>Network architecture design: design of Nano-Net with stronger characterization capabilities</a:t>
            </a:r>
          </a:p>
          <a:p>
            <a:pPr algn="l">
              <a:buFont typeface="Arial" panose="020B0604020202020204" pitchFamily="34" charset="0"/>
              <a:buChar char="•"/>
            </a:pPr>
            <a:r>
              <a:rPr lang="en-US" b="0" i="0" dirty="0">
                <a:solidFill>
                  <a:srgbClr val="D1D5DB"/>
                </a:solidFill>
                <a:effectLst/>
                <a:latin typeface="Söhne"/>
              </a:rPr>
              <a:t>Evaluation metrics: precision, recall, F1 score, and accuracy</a:t>
            </a:r>
          </a:p>
          <a:p>
            <a:pPr algn="l">
              <a:buFont typeface="Arial" panose="020B0604020202020204" pitchFamily="34" charset="0"/>
              <a:buChar char="•"/>
            </a:pPr>
            <a:r>
              <a:rPr lang="en-US" b="0" i="0" dirty="0">
                <a:solidFill>
                  <a:srgbClr val="D1D5DB"/>
                </a:solidFill>
                <a:effectLst/>
                <a:latin typeface="Söhne"/>
              </a:rPr>
              <a:t>…………………………………………………………………………………………….</a:t>
            </a:r>
          </a:p>
          <a:p>
            <a:endParaRPr lang="en-US" dirty="0"/>
          </a:p>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3</a:t>
            </a:fld>
            <a:endParaRPr lang="en-US"/>
          </a:p>
        </p:txBody>
      </p:sp>
    </p:spTree>
    <p:extLst>
      <p:ext uri="{BB962C8B-B14F-4D97-AF65-F5344CB8AC3E}">
        <p14:creationId xmlns:p14="http://schemas.microsoft.com/office/powerpoint/2010/main" val="16153117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4</a:t>
            </a:fld>
            <a:endParaRPr lang="en-US"/>
          </a:p>
        </p:txBody>
      </p:sp>
    </p:spTree>
    <p:extLst>
      <p:ext uri="{BB962C8B-B14F-4D97-AF65-F5344CB8AC3E}">
        <p14:creationId xmlns:p14="http://schemas.microsoft.com/office/powerpoint/2010/main" val="393237513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5</a:t>
            </a:fld>
            <a:endParaRPr lang="en-US"/>
          </a:p>
        </p:txBody>
      </p:sp>
    </p:spTree>
    <p:extLst>
      <p:ext uri="{BB962C8B-B14F-4D97-AF65-F5344CB8AC3E}">
        <p14:creationId xmlns:p14="http://schemas.microsoft.com/office/powerpoint/2010/main" val="23321484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D1D5DB"/>
                </a:solidFill>
                <a:effectLst/>
                <a:latin typeface="Söhne"/>
              </a:rPr>
              <a:t>Challenges faced by automatic polyp image segmentation</a:t>
            </a:r>
          </a:p>
          <a:p>
            <a:pPr algn="l">
              <a:buFont typeface="Arial" panose="020B0604020202020204" pitchFamily="34" charset="0"/>
              <a:buChar char="•"/>
            </a:pPr>
            <a:r>
              <a:rPr lang="en-US" b="0" i="0" dirty="0">
                <a:solidFill>
                  <a:srgbClr val="D1D5DB"/>
                </a:solidFill>
                <a:effectLst/>
                <a:latin typeface="Söhne"/>
              </a:rPr>
              <a:t>Low contrast: difficulty in distinguishing polyps from surrounding tissue</a:t>
            </a:r>
          </a:p>
          <a:p>
            <a:pPr algn="l">
              <a:buFont typeface="Arial" panose="020B0604020202020204" pitchFamily="34" charset="0"/>
              <a:buChar char="•"/>
            </a:pPr>
            <a:r>
              <a:rPr lang="en-US" b="0" i="0" dirty="0">
                <a:solidFill>
                  <a:srgbClr val="D1D5DB"/>
                </a:solidFill>
                <a:effectLst/>
                <a:latin typeface="Söhne"/>
              </a:rPr>
              <a:t>Variable size and shape: difficulty in accurately segmenting polyps of different sizes and shapes</a:t>
            </a:r>
          </a:p>
          <a:p>
            <a:pPr algn="l">
              <a:buFont typeface="Arial" panose="020B0604020202020204" pitchFamily="34" charset="0"/>
              <a:buChar char="•"/>
            </a:pPr>
            <a:r>
              <a:rPr lang="en-US" b="0" i="0" dirty="0">
                <a:solidFill>
                  <a:srgbClr val="D1D5DB"/>
                </a:solidFill>
                <a:effectLst/>
                <a:latin typeface="Söhne"/>
              </a:rPr>
              <a:t>Presence of noise: interference from artifacts and speckle noise in endoscopic images</a:t>
            </a:r>
          </a:p>
          <a:p>
            <a:pPr algn="l">
              <a:buFont typeface="Arial" panose="020B0604020202020204" pitchFamily="34" charset="0"/>
              <a:buChar char="•"/>
            </a:pPr>
            <a:r>
              <a:rPr lang="en-US" b="0" i="0" dirty="0">
                <a:solidFill>
                  <a:srgbClr val="D1D5DB"/>
                </a:solidFill>
                <a:effectLst/>
                <a:latin typeface="Söhne"/>
              </a:rPr>
              <a:t>Solutions proposed in literature</a:t>
            </a:r>
          </a:p>
          <a:p>
            <a:r>
              <a:rPr lang="en-US" dirty="0"/>
              <a:t>……………………………………………………………………………………………………………</a:t>
            </a:r>
          </a:p>
          <a:p>
            <a:endParaRPr lang="en-US" dirty="0"/>
          </a:p>
          <a:p>
            <a:r>
              <a:rPr lang="en-US" b="0" i="0" dirty="0">
                <a:solidFill>
                  <a:srgbClr val="D1D5DB"/>
                </a:solidFill>
                <a:effectLst/>
                <a:latin typeface="Söhne"/>
              </a:rPr>
              <a:t>Overall, continuous development and improvement of deep learning architectures and methods are required to address the challenges associated with polyp image recognition. This includes addressing data distribution and imbalance, obtaining annotated datasets, tackling the complexity of polyp images, and developing lightweight algorithms that support real-time performance on low-end hardware. Standardized benchmarking methods are also necessary for unbiased comparisons and evaluation of different techniques.</a:t>
            </a:r>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6</a:t>
            </a:fld>
            <a:endParaRPr lang="en-US"/>
          </a:p>
        </p:txBody>
      </p:sp>
    </p:spTree>
    <p:extLst>
      <p:ext uri="{BB962C8B-B14F-4D97-AF65-F5344CB8AC3E}">
        <p14:creationId xmlns:p14="http://schemas.microsoft.com/office/powerpoint/2010/main" val="22860418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sz="1200" dirty="0" err="1">
                <a:latin typeface="+mn-lt"/>
              </a:rPr>
              <a:t>NanoNet</a:t>
            </a:r>
            <a:r>
              <a:rPr lang="en-US" sz="1200" dirty="0">
                <a:latin typeface="+mn-lt"/>
              </a:rPr>
              <a:t> Designs A, B, and C:</a:t>
            </a:r>
          </a:p>
          <a:p>
            <a:pPr marL="0" indent="0">
              <a:buFont typeface="Arial" panose="020B0604020202020204" pitchFamily="34" charset="0"/>
              <a:buNone/>
            </a:pPr>
            <a:r>
              <a:rPr lang="en-US" sz="1200" dirty="0" err="1">
                <a:latin typeface="+mn-lt"/>
              </a:rPr>
              <a:t>NanoNet</a:t>
            </a:r>
            <a:r>
              <a:rPr lang="en-US" sz="1200" dirty="0">
                <a:latin typeface="+mn-lt"/>
              </a:rPr>
              <a:t> offers three different designs: A, B, and C.</a:t>
            </a:r>
          </a:p>
          <a:p>
            <a:pPr marL="0" indent="0">
              <a:buFont typeface="Arial" panose="020B0604020202020204" pitchFamily="34" charset="0"/>
              <a:buNone/>
            </a:pPr>
            <a:r>
              <a:rPr lang="en-US" sz="1200" dirty="0" err="1">
                <a:latin typeface="+mn-lt"/>
              </a:rPr>
              <a:t>NanoNet</a:t>
            </a:r>
            <a:r>
              <a:rPr lang="en-US" sz="1200" dirty="0">
                <a:latin typeface="+mn-lt"/>
              </a:rPr>
              <a:t>-A utilizes 32, 64, or 128 feature channels in the decoder block.</a:t>
            </a:r>
          </a:p>
          <a:p>
            <a:pPr marL="0" indent="0">
              <a:buFont typeface="Arial" panose="020B0604020202020204" pitchFamily="34" charset="0"/>
              <a:buNone/>
            </a:pPr>
            <a:r>
              <a:rPr lang="en-US" sz="1200" dirty="0" err="1">
                <a:latin typeface="+mn-lt"/>
              </a:rPr>
              <a:t>NanoNet</a:t>
            </a:r>
            <a:r>
              <a:rPr lang="en-US" sz="1200" dirty="0">
                <a:latin typeface="+mn-lt"/>
              </a:rPr>
              <a:t>-B can use 32, 64, or 96 feature channels.</a:t>
            </a:r>
          </a:p>
          <a:p>
            <a:pPr marL="0" indent="0">
              <a:buFont typeface="Arial" panose="020B0604020202020204" pitchFamily="34" charset="0"/>
              <a:buNone/>
            </a:pPr>
            <a:r>
              <a:rPr lang="en-US" sz="1200" dirty="0" err="1">
                <a:latin typeface="+mn-lt"/>
              </a:rPr>
              <a:t>NanoNet</a:t>
            </a:r>
            <a:r>
              <a:rPr lang="en-US" sz="1200" dirty="0">
                <a:latin typeface="+mn-lt"/>
              </a:rPr>
              <a:t>-C reduces the feature channels to 16, 24, and 32.</a:t>
            </a:r>
          </a:p>
          <a:p>
            <a:pPr marL="0" indent="0">
              <a:buFont typeface="Arial" panose="020B0604020202020204" pitchFamily="34" charset="0"/>
              <a:buNone/>
            </a:pPr>
            <a:r>
              <a:rPr lang="en-US" sz="1200" dirty="0">
                <a:latin typeface="+mn-lt"/>
              </a:rPr>
              <a:t>Reducing the number of feature channels in </a:t>
            </a:r>
            <a:r>
              <a:rPr lang="en-US" sz="1200" dirty="0" err="1">
                <a:latin typeface="+mn-lt"/>
              </a:rPr>
              <a:t>NanoNet</a:t>
            </a:r>
            <a:r>
              <a:rPr lang="en-US" sz="1200" dirty="0">
                <a:latin typeface="+mn-lt"/>
              </a:rPr>
              <a:t>-C results in a lightweight network with fewer trainable parameters and reduced model complexity.</a:t>
            </a:r>
          </a:p>
          <a:p>
            <a:pPr marL="0" indent="0">
              <a:buFont typeface="Arial" panose="020B0604020202020204" pitchFamily="34" charset="0"/>
              <a:buNone/>
            </a:pPr>
            <a:endParaRPr lang="en-US" sz="1200" dirty="0">
              <a:latin typeface="+mn-lt"/>
            </a:endParaRPr>
          </a:p>
          <a:p>
            <a:pPr marL="0" indent="0">
              <a:buFont typeface="Arial" panose="020B0604020202020204" pitchFamily="34" charset="0"/>
              <a:buNone/>
            </a:pPr>
            <a:endParaRPr lang="en-US" sz="1200" dirty="0">
              <a:latin typeface="+mn-lt"/>
            </a:endParaRPr>
          </a:p>
          <a:p>
            <a:pPr marL="0" indent="0">
              <a:buFont typeface="Arial" panose="020B0604020202020204" pitchFamily="34" charset="0"/>
              <a:buNone/>
            </a:pPr>
            <a:r>
              <a:rPr lang="en-US" sz="1200" dirty="0">
                <a:latin typeface="+mn-lt"/>
              </a:rPr>
              <a:t>First Model developed…</a:t>
            </a:r>
          </a:p>
          <a:p>
            <a:pPr marL="0" indent="0">
              <a:buFont typeface="Arial" panose="020B0604020202020204" pitchFamily="34" charset="0"/>
              <a:buNone/>
            </a:pPr>
            <a:endParaRPr lang="en-US" sz="1200" dirty="0">
              <a:latin typeface="+mn-lt"/>
            </a:endParaRPr>
          </a:p>
          <a:p>
            <a:pPr marL="0" indent="0">
              <a:buFont typeface="Arial" panose="020B0604020202020204" pitchFamily="34" charset="0"/>
              <a:buNone/>
            </a:pPr>
            <a:endParaRPr lang="en-US" sz="1200" dirty="0">
              <a:latin typeface="+mn-lt"/>
            </a:endParaRPr>
          </a:p>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7</a:t>
            </a:fld>
            <a:endParaRPr lang="en-US"/>
          </a:p>
        </p:txBody>
      </p:sp>
    </p:spTree>
    <p:extLst>
      <p:ext uri="{BB962C8B-B14F-4D97-AF65-F5344CB8AC3E}">
        <p14:creationId xmlns:p14="http://schemas.microsoft.com/office/powerpoint/2010/main" val="135344428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None/>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study involved collecting the polyp class from the tagged pictures folder of the </a:t>
            </a:r>
            <a:r>
              <a:rPr lang="en-US" b="0" i="0" dirty="0" err="1">
                <a:solidFill>
                  <a:srgbClr val="D1D5DB"/>
                </a:solidFill>
                <a:effectLst/>
                <a:latin typeface="Söhne"/>
              </a:rPr>
              <a:t>Kvasir</a:t>
            </a:r>
            <a:r>
              <a:rPr lang="en-US" b="0" i="0" dirty="0">
                <a:solidFill>
                  <a:srgbClr val="D1D5DB"/>
                </a:solidFill>
                <a:effectLst/>
                <a:latin typeface="Söhne"/>
              </a:rPr>
              <a:t>-Capsule dataset. With the help of a gastroenterologist, the polyp class was annotated to address the challenge of segmenting polyps from video capsule endoscopy images. The </a:t>
            </a:r>
            <a:r>
              <a:rPr lang="en-US" b="0" i="0" dirty="0" err="1">
                <a:solidFill>
                  <a:srgbClr val="D1D5DB"/>
                </a:solidFill>
                <a:effectLst/>
                <a:latin typeface="Söhne"/>
              </a:rPr>
              <a:t>Kvasir</a:t>
            </a:r>
            <a:r>
              <a:rPr lang="en-US" b="0" i="0" dirty="0">
                <a:solidFill>
                  <a:srgbClr val="D1D5DB"/>
                </a:solidFill>
                <a:effectLst/>
                <a:latin typeface="Söhne"/>
              </a:rPr>
              <a:t>-Capsule dataset is freely accessible and contains labeled anomalies and discoveries grouped into thirteen categories. However, only 55 polyp frames out of a total of 44,228 medically proven video capsule frames are included in the dataset. The polyp class in the </a:t>
            </a:r>
            <a:r>
              <a:rPr lang="en-US" b="0" i="0" dirty="0" err="1">
                <a:solidFill>
                  <a:srgbClr val="D1D5DB"/>
                </a:solidFill>
                <a:effectLst/>
                <a:latin typeface="Söhne"/>
              </a:rPr>
              <a:t>Kvasir</a:t>
            </a:r>
            <a:r>
              <a:rPr lang="en-US" b="0" i="0" dirty="0">
                <a:solidFill>
                  <a:srgbClr val="D1D5DB"/>
                </a:solidFill>
                <a:effectLst/>
                <a:latin typeface="Söhne"/>
              </a:rPr>
              <a:t>-Capsule dataset has been annotated, and ground truth masks have been created based on these annotations. Figure 2 shows examples of </a:t>
            </a:r>
            <a:r>
              <a:rPr lang="en-US" b="0" i="0" dirty="0" err="1">
                <a:solidFill>
                  <a:srgbClr val="D1D5DB"/>
                </a:solidFill>
                <a:effectLst/>
                <a:latin typeface="Söhne"/>
              </a:rPr>
              <a:t>KvasirCapsule</a:t>
            </a:r>
            <a:r>
              <a:rPr lang="en-US" b="0" i="0" dirty="0">
                <a:solidFill>
                  <a:srgbClr val="D1D5DB"/>
                </a:solidFill>
                <a:effectLst/>
                <a:latin typeface="Söhne"/>
              </a:rPr>
              <a:t>-SEG colonies and their corresponding covers. Additionally, information on bounding boxes for detection and localization tasks related to endoscopic video capsules is provided.</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The </a:t>
            </a:r>
            <a:r>
              <a:rPr lang="en-US" b="0" i="0" dirty="0" err="1">
                <a:solidFill>
                  <a:srgbClr val="D1D5DB"/>
                </a:solidFill>
                <a:effectLst/>
                <a:latin typeface="Söhne"/>
              </a:rPr>
              <a:t>Kvasir</a:t>
            </a:r>
            <a:r>
              <a:rPr lang="en-US" b="0" i="0" dirty="0">
                <a:solidFill>
                  <a:srgbClr val="D1D5DB"/>
                </a:solidFill>
                <a:effectLst/>
                <a:latin typeface="Söhne"/>
              </a:rPr>
              <a:t>-Capsule can be downloaded from a specific URL on your computer, and both version 1.1 and </a:t>
            </a:r>
            <a:r>
              <a:rPr lang="en-US" b="0" i="0" dirty="0" err="1">
                <a:solidFill>
                  <a:srgbClr val="D1D5DB"/>
                </a:solidFill>
                <a:effectLst/>
                <a:latin typeface="Söhne"/>
              </a:rPr>
              <a:t>KvasirCapsule</a:t>
            </a:r>
            <a:r>
              <a:rPr lang="en-US" b="0" i="0" dirty="0">
                <a:solidFill>
                  <a:srgbClr val="D1D5DB"/>
                </a:solidFill>
                <a:effectLst/>
                <a:latin typeface="Söhne"/>
              </a:rPr>
              <a:t>-SEG are available for download. Table I contains information about the publicly available imaging dataset used in the conducted studies, including a column for ground truth corresponding to each dataset. The table provides the web address (URL) for each dataset. The "Medico automated polyp segmentation challenge" and the "</a:t>
            </a:r>
            <a:r>
              <a:rPr lang="en-US" b="0" i="0" dirty="0" err="1">
                <a:solidFill>
                  <a:srgbClr val="D1D5DB"/>
                </a:solidFill>
                <a:effectLst/>
                <a:latin typeface="Söhne"/>
              </a:rPr>
              <a:t>Endotect</a:t>
            </a:r>
            <a:r>
              <a:rPr lang="en-US" b="0" i="0" dirty="0">
                <a:solidFill>
                  <a:srgbClr val="D1D5DB"/>
                </a:solidFill>
                <a:effectLst/>
                <a:latin typeface="Söhne"/>
              </a:rPr>
              <a:t> challenge" utilize </a:t>
            </a:r>
            <a:r>
              <a:rPr lang="en-US" b="0" i="0" dirty="0" err="1">
                <a:solidFill>
                  <a:srgbClr val="D1D5DB"/>
                </a:solidFill>
                <a:effectLst/>
                <a:latin typeface="Söhne"/>
              </a:rPr>
              <a:t>Kvasir</a:t>
            </a:r>
            <a:r>
              <a:rPr lang="en-US" b="0" i="0" dirty="0">
                <a:solidFill>
                  <a:srgbClr val="D1D5DB"/>
                </a:solidFill>
                <a:effectLst/>
                <a:latin typeface="Söhne"/>
              </a:rPr>
              <a:t>-SEG as the standard training setting. The challenge organizers have provided participants with 160 previously unseen photographs for the "Medico automated polyp segmentation challenge" and 200 previously unseen images for the "</a:t>
            </a:r>
            <a:r>
              <a:rPr lang="en-US" b="0" i="0" dirty="0" err="1">
                <a:solidFill>
                  <a:srgbClr val="D1D5DB"/>
                </a:solidFill>
                <a:effectLst/>
                <a:latin typeface="Söhne"/>
              </a:rPr>
              <a:t>Endotect</a:t>
            </a:r>
            <a:r>
              <a:rPr lang="en-US" b="0" i="0" dirty="0">
                <a:solidFill>
                  <a:srgbClr val="D1D5DB"/>
                </a:solidFill>
                <a:effectLst/>
                <a:latin typeface="Söhne"/>
              </a:rPr>
              <a:t> challenge" to evaluate participants' methods. The experiments were conducted using the official division of the </a:t>
            </a:r>
            <a:r>
              <a:rPr lang="en-US" b="0" i="0" dirty="0" err="1">
                <a:solidFill>
                  <a:srgbClr val="D1D5DB"/>
                </a:solidFill>
                <a:effectLst/>
                <a:latin typeface="Söhne"/>
              </a:rPr>
              <a:t>Kvasir</a:t>
            </a:r>
            <a:r>
              <a:rPr lang="en-US" b="0" i="0" dirty="0">
                <a:solidFill>
                  <a:srgbClr val="D1D5DB"/>
                </a:solidFill>
                <a:effectLst/>
                <a:latin typeface="Söhne"/>
              </a:rPr>
              <a:t>-instrument dataset, which was made available by the organizers</a:t>
            </a:r>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8</a:t>
            </a:fld>
            <a:endParaRPr lang="en-US"/>
          </a:p>
        </p:txBody>
      </p:sp>
    </p:spTree>
    <p:extLst>
      <p:ext uri="{BB962C8B-B14F-4D97-AF65-F5344CB8AC3E}">
        <p14:creationId xmlns:p14="http://schemas.microsoft.com/office/powerpoint/2010/main" val="18144038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US" b="0" i="0" dirty="0">
                <a:solidFill>
                  <a:srgbClr val="D1D5DB"/>
                </a:solidFill>
                <a:effectLst/>
                <a:latin typeface="Söhne"/>
              </a:rPr>
              <a:t>To assess a model's capacity to reliably categorize positive and negative events, binary classification tests use accuracy, recall, and specificity. Precision is the percentage of true positives among anticipated positives, whereas recall is the percentage of true positives among actual positives. Precision and memory are both critical for diagnostic accuracy. Specificity, on the other hand, assesses the percentage of real negative occurrences that are accurately detected. Accuracy is a valuable statistic used in classification jobs that determines the percentage of properly identified cases overall. However, it may not be appropriate for datasets with unequal class distributions.</a:t>
            </a:r>
          </a:p>
          <a:p>
            <a:pPr algn="l">
              <a:buFont typeface="Arial" panose="020B0604020202020204" pitchFamily="34" charset="0"/>
              <a:buChar char="•"/>
            </a:pPr>
            <a:endParaRPr lang="en-US" b="0" i="0" dirty="0">
              <a:solidFill>
                <a:srgbClr val="D1D5DB"/>
              </a:solidFill>
              <a:effectLst/>
              <a:latin typeface="Söhne"/>
            </a:endParaRPr>
          </a:p>
          <a:p>
            <a:pPr algn="l">
              <a:buFont typeface="Arial" panose="020B0604020202020204" pitchFamily="34" charset="0"/>
              <a:buChar char="•"/>
            </a:pPr>
            <a:r>
              <a:rPr lang="en-US" b="0" i="0" dirty="0">
                <a:solidFill>
                  <a:srgbClr val="D1D5DB"/>
                </a:solidFill>
                <a:effectLst/>
                <a:latin typeface="Söhne"/>
              </a:rPr>
              <a:t>We devised the Frames Per Second (FPS) metric to evaluate the computing performance of our suggested approach. The number of frames processed per second (FPS) is important for real-time applications that demand quick processing speeds. Using these standard measurements, we want to give a complete evaluation of our model's performance across multiple computer vision tasks, such as segmentation and classification.</a:t>
            </a:r>
            <a:endParaRPr lang="en-US" dirty="0"/>
          </a:p>
          <a:p>
            <a:endParaRPr lang="en-US" dirty="0"/>
          </a:p>
        </p:txBody>
      </p:sp>
      <p:sp>
        <p:nvSpPr>
          <p:cNvPr id="4" name="Slide Number Placeholder 3"/>
          <p:cNvSpPr>
            <a:spLocks noGrp="1"/>
          </p:cNvSpPr>
          <p:nvPr>
            <p:ph type="sldNum" sz="quarter" idx="5"/>
          </p:nvPr>
        </p:nvSpPr>
        <p:spPr/>
        <p:txBody>
          <a:bodyPr/>
          <a:lstStyle/>
          <a:p>
            <a:fld id="{8D1DFCCC-8551-4BD7-A530-61B2E53E40FD}" type="slidenum">
              <a:rPr lang="en-US" smtClean="0"/>
              <a:t>9</a:t>
            </a:fld>
            <a:endParaRPr lang="en-US"/>
          </a:p>
        </p:txBody>
      </p:sp>
    </p:spTree>
    <p:extLst>
      <p:ext uri="{BB962C8B-B14F-4D97-AF65-F5344CB8AC3E}">
        <p14:creationId xmlns:p14="http://schemas.microsoft.com/office/powerpoint/2010/main" val="409730975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2.jpeg"/><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ภาพนิ่งชื่อเรื่อง">
    <p:spTree>
      <p:nvGrpSpPr>
        <p:cNvPr id="1" name=""/>
        <p:cNvGrpSpPr/>
        <p:nvPr/>
      </p:nvGrpSpPr>
      <p:grpSpPr>
        <a:xfrm>
          <a:off x="0" y="0"/>
          <a:ext cx="0" cy="0"/>
          <a:chOff x="0" y="0"/>
          <a:chExt cx="0" cy="0"/>
        </a:xfrm>
      </p:grpSpPr>
      <p:sp>
        <p:nvSpPr>
          <p:cNvPr id="2" name="ชื่อเรื่อง 1"/>
          <p:cNvSpPr>
            <a:spLocks noGrp="1"/>
          </p:cNvSpPr>
          <p:nvPr>
            <p:ph type="ctrTitle" hasCustomPrompt="1"/>
          </p:nvPr>
        </p:nvSpPr>
        <p:spPr>
          <a:xfrm>
            <a:off x="1524000" y="1122363"/>
            <a:ext cx="9144000" cy="2387600"/>
          </a:xfrm>
        </p:spPr>
        <p:txBody>
          <a:bodyPr anchor="b"/>
          <a:lstStyle>
            <a:lvl1pPr algn="ctr">
              <a:defRPr sz="6000"/>
            </a:lvl1pPr>
          </a:lstStyle>
          <a:p>
            <a:r>
              <a:rPr lang="th-TH"/>
              <a:t>คลิกเพื่อแก้ไขสไตล์ต้นแบบชื่อเรื่อง</a:t>
            </a:r>
            <a:endParaRPr lang="th-TH" dirty="0"/>
          </a:p>
        </p:txBody>
      </p:sp>
      <p:sp>
        <p:nvSpPr>
          <p:cNvPr id="3" name="ชื่อเรื่องรอง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h-TH"/>
              <a:t>คลิกเพื่อแก้ไขสไตล์ชื่อเรื่องรองต้นแบบ</a:t>
            </a:r>
            <a:endParaRPr lang="th-TH" dirty="0"/>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40011813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ชื่อเรื่องและข้อความแนวตั้ง">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endParaRPr lang="th-TH" dirty="0"/>
          </a:p>
        </p:txBody>
      </p:sp>
      <p:sp>
        <p:nvSpPr>
          <p:cNvPr id="3" name="พื้นที่ที่สำรองไว้ ข้อความแนวตั้ง 2"/>
          <p:cNvSpPr>
            <a:spLocks noGrp="1"/>
          </p:cNvSpPr>
          <p:nvPr>
            <p:ph type="body" orient="vert" idx="1" hasCustomPrompt="1"/>
          </p:nvPr>
        </p:nvSpPr>
        <p:spPr/>
        <p:txBody>
          <a:bodyPr vert="eaVert"/>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1003692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ชื่อเรื่องแนวตั้งและข้อความ">
    <p:spTree>
      <p:nvGrpSpPr>
        <p:cNvPr id="1" name=""/>
        <p:cNvGrpSpPr/>
        <p:nvPr/>
      </p:nvGrpSpPr>
      <p:grpSpPr>
        <a:xfrm>
          <a:off x="0" y="0"/>
          <a:ext cx="0" cy="0"/>
          <a:chOff x="0" y="0"/>
          <a:chExt cx="0" cy="0"/>
        </a:xfrm>
      </p:grpSpPr>
      <p:sp>
        <p:nvSpPr>
          <p:cNvPr id="2" name="ชื่อเรื่องแนวตั้ง 1"/>
          <p:cNvSpPr>
            <a:spLocks noGrp="1"/>
          </p:cNvSpPr>
          <p:nvPr>
            <p:ph type="title" orient="vert" hasCustomPrompt="1"/>
          </p:nvPr>
        </p:nvSpPr>
        <p:spPr>
          <a:xfrm>
            <a:off x="8724900" y="365125"/>
            <a:ext cx="2628900" cy="5811838"/>
          </a:xfrm>
        </p:spPr>
        <p:txBody>
          <a:bodyPr vert="eaVert"/>
          <a:lstStyle/>
          <a:p>
            <a:r>
              <a:rPr lang="th-TH"/>
              <a:t>คลิกเพื่อแก้ไขสไตล์ต้นแบบชื่อเรื่อง</a:t>
            </a:r>
            <a:endParaRPr lang="th-TH" dirty="0"/>
          </a:p>
        </p:txBody>
      </p:sp>
      <p:sp>
        <p:nvSpPr>
          <p:cNvPr id="3" name="พื้นที่ที่สำรองไว้ ข้อความแนวตั้ง 2"/>
          <p:cNvSpPr>
            <a:spLocks noGrp="1"/>
          </p:cNvSpPr>
          <p:nvPr>
            <p:ph type="body" orient="vert" idx="1" hasCustomPrompt="1"/>
          </p:nvPr>
        </p:nvSpPr>
        <p:spPr>
          <a:xfrm>
            <a:off x="838200" y="365125"/>
            <a:ext cx="7734300" cy="5811838"/>
          </a:xfrm>
        </p:spPr>
        <p:txBody>
          <a:bodyPr vert="eaVert"/>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9746947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reserve="1">
  <p:cSld name="ชื่อเรื่องและข้อความ">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p>
        </p:txBody>
      </p:sp>
      <p:sp>
        <p:nvSpPr>
          <p:cNvPr id="3" name="พื้นที่ที่สำรองไว้ ข้อความ 2"/>
          <p:cNvSpPr>
            <a:spLocks noGrp="1"/>
          </p:cNvSpPr>
          <p:nvPr>
            <p:ph type="body" idx="1" hasCustomPrompt="1"/>
          </p:nvPr>
        </p:nvSpPr>
        <p:spPr/>
        <p:txBody>
          <a:bodyPr/>
          <a:lstStyle/>
          <a:p>
            <a:pPr lvl="0"/>
            <a:r>
              <a:rPr lang="th-TH"/>
              <a:t>คลิกเพื่อแก้ไขสไตล์ข้อความต้นแบบ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2235362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08813697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标题幻灯片">
    <p:spTree>
      <p:nvGrpSpPr>
        <p:cNvPr id="1" name=""/>
        <p:cNvGrpSpPr/>
        <p:nvPr/>
      </p:nvGrpSpPr>
      <p:grpSpPr>
        <a:xfrm>
          <a:off x="0" y="0"/>
          <a:ext cx="0" cy="0"/>
          <a:chOff x="0" y="0"/>
          <a:chExt cx="0" cy="0"/>
        </a:xfrm>
      </p:grpSpPr>
      <p:sp>
        <p:nvSpPr>
          <p:cNvPr id="2" name="矩形 1"/>
          <p:cNvSpPr/>
          <p:nvPr/>
        </p:nvSpPr>
        <p:spPr>
          <a:xfrm>
            <a:off x="3835400" y="0"/>
            <a:ext cx="4521200" cy="182880"/>
          </a:xfrm>
          <a:prstGeom prst="rect">
            <a:avLst/>
          </a:prstGeom>
          <a:solidFill>
            <a:srgbClr val="2B77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06344271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cSld name="1_标题和内容">
    <p:spTree>
      <p:nvGrpSpPr>
        <p:cNvPr id="1" name=""/>
        <p:cNvGrpSpPr/>
        <p:nvPr/>
      </p:nvGrpSpPr>
      <p:grpSpPr>
        <a:xfrm>
          <a:off x="0" y="0"/>
          <a:ext cx="0" cy="0"/>
          <a:chOff x="0" y="0"/>
          <a:chExt cx="0" cy="0"/>
        </a:xfrm>
      </p:grpSpPr>
      <p:pic>
        <p:nvPicPr>
          <p:cNvPr id="7" name="图片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5080000"/>
          </a:xfrm>
          <a:prstGeom prst="rect">
            <a:avLst/>
          </a:prstGeom>
        </p:spPr>
      </p:pic>
      <p:sp>
        <p:nvSpPr>
          <p:cNvPr id="8" name="矩形 7"/>
          <p:cNvSpPr/>
          <p:nvPr/>
        </p:nvSpPr>
        <p:spPr>
          <a:xfrm>
            <a:off x="0" y="1"/>
            <a:ext cx="12192000" cy="5079999"/>
          </a:xfrm>
          <a:prstGeom prst="rect">
            <a:avLst/>
          </a:prstGeom>
          <a:blipFill dpi="0" rotWithShape="1">
            <a:blip r:embed="rId3">
              <a:alphaModFix amt="92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kern="0" dirty="0">
              <a:solidFill>
                <a:srgbClr val="0070C0"/>
              </a:solidFill>
              <a:latin typeface="Microsoft YaHei" panose="020B0503020204020204" charset="-122"/>
              <a:ea typeface="Microsoft YaHei" panose="020B0503020204020204" charset="-122"/>
            </a:endParaRPr>
          </a:p>
        </p:txBody>
      </p:sp>
    </p:spTree>
    <p:extLst>
      <p:ext uri="{BB962C8B-B14F-4D97-AF65-F5344CB8AC3E}">
        <p14:creationId xmlns:p14="http://schemas.microsoft.com/office/powerpoint/2010/main" val="182336567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ภาพนิ่งชื่อเรื่อง">
    <p:spTree>
      <p:nvGrpSpPr>
        <p:cNvPr id="1" name=""/>
        <p:cNvGrpSpPr/>
        <p:nvPr/>
      </p:nvGrpSpPr>
      <p:grpSpPr>
        <a:xfrm>
          <a:off x="0" y="0"/>
          <a:ext cx="0" cy="0"/>
          <a:chOff x="0" y="0"/>
          <a:chExt cx="0" cy="0"/>
        </a:xfrm>
      </p:grpSpPr>
      <p:sp>
        <p:nvSpPr>
          <p:cNvPr id="2" name="ชื่อเรื่อง 1"/>
          <p:cNvSpPr>
            <a:spLocks noGrp="1"/>
          </p:cNvSpPr>
          <p:nvPr>
            <p:ph type="ctrTitle" hasCustomPrompt="1"/>
          </p:nvPr>
        </p:nvSpPr>
        <p:spPr>
          <a:xfrm>
            <a:off x="1524000" y="1122363"/>
            <a:ext cx="9144000" cy="2387600"/>
          </a:xfrm>
        </p:spPr>
        <p:txBody>
          <a:bodyPr anchor="b"/>
          <a:lstStyle>
            <a:lvl1pPr algn="ctr">
              <a:defRPr sz="6000"/>
            </a:lvl1pPr>
          </a:lstStyle>
          <a:p>
            <a:r>
              <a:rPr lang="th-TH"/>
              <a:t>คลิกเพื่อแก้ไขสไตล์ต้นแบบชื่อเรื่อง</a:t>
            </a:r>
            <a:endParaRPr lang="th-TH" dirty="0"/>
          </a:p>
        </p:txBody>
      </p:sp>
      <p:sp>
        <p:nvSpPr>
          <p:cNvPr id="3" name="ชื่อเรื่องรอง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th-TH"/>
              <a:t>คลิกเพื่อแก้ไขสไตล์ชื่อเรื่องรองต้นแบบ</a:t>
            </a:r>
            <a:endParaRPr lang="th-TH" dirty="0"/>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7558612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ชื่อเรื่องและเนื้อหา">
    <p:spTree>
      <p:nvGrpSpPr>
        <p:cNvPr id="1" name=""/>
        <p:cNvGrpSpPr/>
        <p:nvPr/>
      </p:nvGrpSpPr>
      <p:grpSpPr>
        <a:xfrm>
          <a:off x="0" y="0"/>
          <a:ext cx="0" cy="0"/>
          <a:chOff x="0" y="0"/>
          <a:chExt cx="0" cy="0"/>
        </a:xfrm>
      </p:grpSpPr>
      <p:sp>
        <p:nvSpPr>
          <p:cNvPr id="23" name="矩形 22"/>
          <p:cNvSpPr/>
          <p:nvPr userDrawn="1"/>
        </p:nvSpPr>
        <p:spPr>
          <a:xfrm>
            <a:off x="0" y="0"/>
            <a:ext cx="12192000" cy="1440180"/>
          </a:xfrm>
          <a:prstGeom prst="rect">
            <a:avLst/>
          </a:prstGeom>
          <a:blipFill dpi="0" rotWithShape="1">
            <a:blip r:embed="rId2">
              <a:alphaModFix amt="58000"/>
            </a:blip>
            <a:srcRect/>
            <a:stretch>
              <a:fillRect l="-52412" r="-1425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0" cap="none" spc="0" normalizeH="0" baseline="0" noProof="0" dirty="0">
              <a:ln>
                <a:noFill/>
              </a:ln>
              <a:solidFill>
                <a:srgbClr val="0070C0"/>
              </a:solidFill>
              <a:effectLst/>
              <a:uLnTx/>
              <a:uFillTx/>
              <a:latin typeface="Microsoft YaHei" panose="020B0503020204020204" charset="-122"/>
              <a:ea typeface="Microsoft YaHei" panose="020B0503020204020204" charset="-122"/>
              <a:cs typeface="+mn-cs"/>
            </a:endParaRPr>
          </a:p>
        </p:txBody>
      </p:sp>
      <p:sp>
        <p:nvSpPr>
          <p:cNvPr id="2" name="ชื่อเรื่อง 1"/>
          <p:cNvSpPr>
            <a:spLocks noGrp="1"/>
          </p:cNvSpPr>
          <p:nvPr>
            <p:ph type="title" hasCustomPrompt="1"/>
          </p:nvPr>
        </p:nvSpPr>
        <p:spPr>
          <a:xfrm>
            <a:off x="0" y="0"/>
            <a:ext cx="12191365" cy="1440180"/>
          </a:xfrm>
        </p:spPr>
        <p:txBody>
          <a:bodyPr/>
          <a:lstStyle>
            <a:lvl1pPr>
              <a:defRPr sz="4000" b="1">
                <a:solidFill>
                  <a:schemeClr val="bg1"/>
                </a:solidFill>
              </a:defRPr>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idx="1" hasCustomPrompt="1"/>
          </p:nvPr>
        </p:nvSpPr>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1749969656"/>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ส่วนหัวของส่วน">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1850" y="1709738"/>
            <a:ext cx="10515600" cy="2852737"/>
          </a:xfrm>
        </p:spPr>
        <p:txBody>
          <a:bodyPr anchor="b"/>
          <a:lstStyle>
            <a:lvl1pPr>
              <a:defRPr sz="6000"/>
            </a:lvl1p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h-TH"/>
              <a:t>คลิกเพื่อแก้ไขสไตล์ข้อความต้นแบบ</a:t>
            </a:r>
            <a:endParaRPr lang="th-TH" dirty="0"/>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2837606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เนื้อหา 2 ส่วน">
    <p:spTree>
      <p:nvGrpSpPr>
        <p:cNvPr id="1" name=""/>
        <p:cNvGrpSpPr/>
        <p:nvPr/>
      </p:nvGrpSpPr>
      <p:grpSpPr>
        <a:xfrm>
          <a:off x="0" y="0"/>
          <a:ext cx="0" cy="0"/>
          <a:chOff x="0" y="0"/>
          <a:chExt cx="0" cy="0"/>
        </a:xfrm>
      </p:grpSpPr>
      <p:sp>
        <p:nvSpPr>
          <p:cNvPr id="23" name="矩形 22"/>
          <p:cNvSpPr/>
          <p:nvPr userDrawn="1"/>
        </p:nvSpPr>
        <p:spPr>
          <a:xfrm>
            <a:off x="0" y="0"/>
            <a:ext cx="12192000" cy="1440180"/>
          </a:xfrm>
          <a:prstGeom prst="rect">
            <a:avLst/>
          </a:prstGeom>
          <a:blipFill dpi="0" rotWithShape="1">
            <a:blip r:embed="rId2">
              <a:alphaModFix amt="58000"/>
            </a:blip>
            <a:srcRect/>
            <a:stretch>
              <a:fillRect l="-52412" r="-1425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0" cap="none" spc="0" normalizeH="0" baseline="0" noProof="0" dirty="0">
              <a:ln>
                <a:noFill/>
              </a:ln>
              <a:solidFill>
                <a:srgbClr val="0070C0"/>
              </a:solidFill>
              <a:effectLst/>
              <a:uLnTx/>
              <a:uFillTx/>
              <a:latin typeface="Microsoft YaHei" panose="020B0503020204020204" charset="-122"/>
              <a:ea typeface="Microsoft YaHei" panose="020B0503020204020204" charset="-122"/>
              <a:cs typeface="+mn-cs"/>
            </a:endParaRPr>
          </a:p>
        </p:txBody>
      </p:sp>
      <p:sp>
        <p:nvSpPr>
          <p:cNvPr id="2" name="ชื่อเรื่อง 1"/>
          <p:cNvSpPr>
            <a:spLocks noGrp="1"/>
          </p:cNvSpPr>
          <p:nvPr>
            <p:ph type="title" hasCustomPrompt="1"/>
          </p:nvPr>
        </p:nvSpPr>
        <p:spPr>
          <a:xfrm>
            <a:off x="0" y="0"/>
            <a:ext cx="12192000" cy="1440000"/>
          </a:xfrm>
        </p:spPr>
        <p:txBody>
          <a:bodyPr/>
          <a:lstStyle>
            <a:lvl1pPr>
              <a:defRPr sz="4000" b="1">
                <a:solidFill>
                  <a:schemeClr val="bg1"/>
                </a:solidFill>
              </a:defRPr>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sz="half" idx="1" hasCustomPrompt="1"/>
          </p:nvPr>
        </p:nvSpPr>
        <p:spPr>
          <a:xfrm>
            <a:off x="838200" y="1825625"/>
            <a:ext cx="5181600" cy="435133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เนื้อหา 3"/>
          <p:cNvSpPr>
            <a:spLocks noGrp="1"/>
          </p:cNvSpPr>
          <p:nvPr>
            <p:ph sz="half" idx="2" hasCustomPrompt="1"/>
          </p:nvPr>
        </p:nvSpPr>
        <p:spPr>
          <a:xfrm>
            <a:off x="6172200" y="1825625"/>
            <a:ext cx="5181600" cy="435133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5" name="พื้นที่ที่สำรองไว้ วันที่ 4"/>
          <p:cNvSpPr>
            <a:spLocks noGrp="1"/>
          </p:cNvSpPr>
          <p:nvPr>
            <p:ph type="dt" sz="half" idx="10"/>
          </p:nvPr>
        </p:nvSpPr>
        <p:spPr/>
        <p:txBody>
          <a:bodyPr/>
          <a:lstStyle/>
          <a:p>
            <a:r>
              <a:rPr lang="th-TH"/>
              <a:t>2/20/2017</a:t>
            </a:r>
            <a:endParaRPr lang="th-TH" dirty="0"/>
          </a:p>
        </p:txBody>
      </p:sp>
      <p:sp>
        <p:nvSpPr>
          <p:cNvPr id="6" name="พื้นที่ที่สำรองไว้ ท้ายกระดาษ 5"/>
          <p:cNvSpPr>
            <a:spLocks noGrp="1"/>
          </p:cNvSpPr>
          <p:nvPr>
            <p:ph type="ftr" sz="quarter" idx="11"/>
          </p:nvPr>
        </p:nvSpPr>
        <p:spPr/>
        <p:txBody>
          <a:bodyPr/>
          <a:lstStyle/>
          <a:p>
            <a:endParaRPr lang="th-TH" dirty="0"/>
          </a:p>
        </p:txBody>
      </p:sp>
      <p:sp>
        <p:nvSpPr>
          <p:cNvPr id="7" name="พื้นที่ที่สำรองไว้ หมายเลขภาพนิ่ง 6"/>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4617669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ชื่อเรื่องและเนื้อหา">
    <p:spTree>
      <p:nvGrpSpPr>
        <p:cNvPr id="1" name=""/>
        <p:cNvGrpSpPr/>
        <p:nvPr/>
      </p:nvGrpSpPr>
      <p:grpSpPr>
        <a:xfrm>
          <a:off x="0" y="0"/>
          <a:ext cx="0" cy="0"/>
          <a:chOff x="0" y="0"/>
          <a:chExt cx="0" cy="0"/>
        </a:xfrm>
      </p:grpSpPr>
      <p:sp>
        <p:nvSpPr>
          <p:cNvPr id="23" name="矩形 22"/>
          <p:cNvSpPr/>
          <p:nvPr/>
        </p:nvSpPr>
        <p:spPr>
          <a:xfrm>
            <a:off x="0" y="0"/>
            <a:ext cx="12192000" cy="1440180"/>
          </a:xfrm>
          <a:prstGeom prst="rect">
            <a:avLst/>
          </a:prstGeom>
          <a:blipFill dpi="0" rotWithShape="1">
            <a:blip r:embed="rId2">
              <a:alphaModFix amt="58000"/>
            </a:blip>
            <a:srcRect/>
            <a:stretch>
              <a:fillRect l="-52412" r="-1425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0" cap="none" spc="0" normalizeH="0" baseline="0" noProof="0" dirty="0">
              <a:ln>
                <a:noFill/>
              </a:ln>
              <a:solidFill>
                <a:srgbClr val="0070C0"/>
              </a:solidFill>
              <a:effectLst/>
              <a:uLnTx/>
              <a:uFillTx/>
              <a:latin typeface="Microsoft YaHei" panose="020B0503020204020204" charset="-122"/>
              <a:ea typeface="Microsoft YaHei" panose="020B0503020204020204" charset="-122"/>
              <a:cs typeface="+mn-cs"/>
            </a:endParaRPr>
          </a:p>
        </p:txBody>
      </p:sp>
      <p:sp>
        <p:nvSpPr>
          <p:cNvPr id="2" name="ชื่อเรื่อง 1"/>
          <p:cNvSpPr>
            <a:spLocks noGrp="1"/>
          </p:cNvSpPr>
          <p:nvPr>
            <p:ph type="title" hasCustomPrompt="1"/>
          </p:nvPr>
        </p:nvSpPr>
        <p:spPr>
          <a:xfrm>
            <a:off x="0" y="0"/>
            <a:ext cx="12191365" cy="1440180"/>
          </a:xfrm>
        </p:spPr>
        <p:txBody>
          <a:bodyPr/>
          <a:lstStyle>
            <a:lvl1pPr>
              <a:defRPr sz="4000" b="1">
                <a:solidFill>
                  <a:schemeClr val="bg1"/>
                </a:solidFill>
              </a:defRPr>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idx="1" hasCustomPrompt="1"/>
          </p:nvPr>
        </p:nvSpPr>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209560297"/>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การเปรียบเทียบ">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365125"/>
            <a:ext cx="10515600" cy="1325563"/>
          </a:xfrm>
        </p:spPr>
        <p:txBody>
          <a:body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คลิกเพื่อแก้ไขสไตล์ข้อความต้นแบบ</a:t>
            </a:r>
            <a:endParaRPr lang="th-TH" dirty="0"/>
          </a:p>
        </p:txBody>
      </p:sp>
      <p:sp>
        <p:nvSpPr>
          <p:cNvPr id="4" name="พื้นที่ที่สำรองไว้ เนื้อหา 3"/>
          <p:cNvSpPr>
            <a:spLocks noGrp="1"/>
          </p:cNvSpPr>
          <p:nvPr>
            <p:ph sz="half" idx="2" hasCustomPrompt="1"/>
          </p:nvPr>
        </p:nvSpPr>
        <p:spPr>
          <a:xfrm>
            <a:off x="839788" y="2505075"/>
            <a:ext cx="5157787" cy="368458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5" name="พื้นที่ที่สำรองไว้ ข้อความ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คลิกเพื่อแก้ไขสไตล์ข้อความต้นแบบ</a:t>
            </a:r>
            <a:endParaRPr lang="th-TH" dirty="0"/>
          </a:p>
        </p:txBody>
      </p:sp>
      <p:sp>
        <p:nvSpPr>
          <p:cNvPr id="6" name="พื้นที่ที่สำรองไว้ เนื้อหา 5"/>
          <p:cNvSpPr>
            <a:spLocks noGrp="1"/>
          </p:cNvSpPr>
          <p:nvPr>
            <p:ph sz="quarter" idx="4" hasCustomPrompt="1"/>
          </p:nvPr>
        </p:nvSpPr>
        <p:spPr>
          <a:xfrm>
            <a:off x="6172200" y="2505075"/>
            <a:ext cx="5183188" cy="368458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7" name="พื้นที่ที่สำรองไว้ วันที่ 6"/>
          <p:cNvSpPr>
            <a:spLocks noGrp="1"/>
          </p:cNvSpPr>
          <p:nvPr>
            <p:ph type="dt" sz="half" idx="10"/>
          </p:nvPr>
        </p:nvSpPr>
        <p:spPr/>
        <p:txBody>
          <a:bodyPr/>
          <a:lstStyle/>
          <a:p>
            <a:r>
              <a:rPr lang="th-TH"/>
              <a:t>2/20/2017</a:t>
            </a:r>
            <a:endParaRPr lang="th-TH" dirty="0"/>
          </a:p>
        </p:txBody>
      </p:sp>
      <p:sp>
        <p:nvSpPr>
          <p:cNvPr id="8" name="พื้นที่ที่สำรองไว้ ท้ายกระดาษ 7"/>
          <p:cNvSpPr>
            <a:spLocks noGrp="1"/>
          </p:cNvSpPr>
          <p:nvPr>
            <p:ph type="ftr" sz="quarter" idx="11"/>
          </p:nvPr>
        </p:nvSpPr>
        <p:spPr/>
        <p:txBody>
          <a:bodyPr/>
          <a:lstStyle/>
          <a:p>
            <a:endParaRPr lang="th-TH" dirty="0"/>
          </a:p>
        </p:txBody>
      </p:sp>
      <p:sp>
        <p:nvSpPr>
          <p:cNvPr id="9" name="พื้นที่ที่สำรองไว้ หมายเลขภาพนิ่ง 8"/>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69494207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เฉพาะชื่อเรื่อง">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endParaRPr lang="th-TH" dirty="0"/>
          </a:p>
        </p:txBody>
      </p:sp>
      <p:sp>
        <p:nvSpPr>
          <p:cNvPr id="3" name="พื้นที่ที่สำรองไว้ วันที่ 2"/>
          <p:cNvSpPr>
            <a:spLocks noGrp="1"/>
          </p:cNvSpPr>
          <p:nvPr>
            <p:ph type="dt" sz="half" idx="10"/>
          </p:nvPr>
        </p:nvSpPr>
        <p:spPr/>
        <p:txBody>
          <a:bodyPr/>
          <a:lstStyle/>
          <a:p>
            <a:r>
              <a:rPr lang="th-TH"/>
              <a:t>2/20/2017</a:t>
            </a:r>
            <a:endParaRPr lang="th-TH" dirty="0"/>
          </a:p>
        </p:txBody>
      </p:sp>
      <p:sp>
        <p:nvSpPr>
          <p:cNvPr id="4" name="พื้นที่ที่สำรองไว้ ท้ายกระดาษ 3"/>
          <p:cNvSpPr>
            <a:spLocks noGrp="1"/>
          </p:cNvSpPr>
          <p:nvPr>
            <p:ph type="ftr" sz="quarter" idx="11"/>
          </p:nvPr>
        </p:nvSpPr>
        <p:spPr/>
        <p:txBody>
          <a:bodyPr/>
          <a:lstStyle/>
          <a:p>
            <a:endParaRPr lang="th-TH" dirty="0"/>
          </a:p>
        </p:txBody>
      </p:sp>
      <p:sp>
        <p:nvSpPr>
          <p:cNvPr id="5" name="พื้นที่ที่สำรองไว้ หมายเลขภาพนิ่ง 4"/>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2665618537"/>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ว่างเปล่า">
    <p:spTree>
      <p:nvGrpSpPr>
        <p:cNvPr id="1" name=""/>
        <p:cNvGrpSpPr/>
        <p:nvPr/>
      </p:nvGrpSpPr>
      <p:grpSpPr>
        <a:xfrm>
          <a:off x="0" y="0"/>
          <a:ext cx="0" cy="0"/>
          <a:chOff x="0" y="0"/>
          <a:chExt cx="0" cy="0"/>
        </a:xfrm>
      </p:grpSpPr>
      <p:sp>
        <p:nvSpPr>
          <p:cNvPr id="2" name="พื้นที่ที่สำรองไว้ วันที่ 1"/>
          <p:cNvSpPr>
            <a:spLocks noGrp="1"/>
          </p:cNvSpPr>
          <p:nvPr>
            <p:ph type="dt" sz="half" idx="10"/>
          </p:nvPr>
        </p:nvSpPr>
        <p:spPr/>
        <p:txBody>
          <a:bodyPr/>
          <a:lstStyle/>
          <a:p>
            <a:r>
              <a:rPr lang="th-TH"/>
              <a:t>2/20/2017</a:t>
            </a:r>
            <a:endParaRPr lang="th-TH" dirty="0"/>
          </a:p>
        </p:txBody>
      </p:sp>
      <p:sp>
        <p:nvSpPr>
          <p:cNvPr id="3" name="พื้นที่ที่สำรองไว้ ท้ายกระดาษ 2"/>
          <p:cNvSpPr>
            <a:spLocks noGrp="1"/>
          </p:cNvSpPr>
          <p:nvPr>
            <p:ph type="ftr" sz="quarter" idx="11"/>
          </p:nvPr>
        </p:nvSpPr>
        <p:spPr/>
        <p:txBody>
          <a:bodyPr/>
          <a:lstStyle/>
          <a:p>
            <a:endParaRPr lang="th-TH" dirty="0"/>
          </a:p>
        </p:txBody>
      </p:sp>
      <p:sp>
        <p:nvSpPr>
          <p:cNvPr id="4" name="พื้นที่ที่สำรองไว้ หมายเลขภาพนิ่ง 3"/>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148854911"/>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เนื้อหา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457200"/>
            <a:ext cx="3932237" cy="1600200"/>
          </a:xfrm>
        </p:spPr>
        <p:txBody>
          <a:bodyPr anchor="b"/>
          <a:lstStyle>
            <a:lvl1pPr>
              <a:defRPr sz="3200"/>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ข้อความ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คลิกเพื่อแก้ไขสไตล์ข้อความต้นแบบ</a:t>
            </a:r>
            <a:endParaRPr lang="th-TH" dirty="0"/>
          </a:p>
        </p:txBody>
      </p:sp>
      <p:sp>
        <p:nvSpPr>
          <p:cNvPr id="5" name="พื้นที่ที่สำรองไว้ วันที่ 4"/>
          <p:cNvSpPr>
            <a:spLocks noGrp="1"/>
          </p:cNvSpPr>
          <p:nvPr>
            <p:ph type="dt" sz="half" idx="10"/>
          </p:nvPr>
        </p:nvSpPr>
        <p:spPr/>
        <p:txBody>
          <a:bodyPr/>
          <a:lstStyle/>
          <a:p>
            <a:r>
              <a:rPr lang="th-TH"/>
              <a:t>2/20/2017</a:t>
            </a:r>
            <a:endParaRPr lang="th-TH" dirty="0"/>
          </a:p>
        </p:txBody>
      </p:sp>
      <p:sp>
        <p:nvSpPr>
          <p:cNvPr id="6" name="พื้นที่ที่สำรองไว้ ท้ายกระดาษ 5"/>
          <p:cNvSpPr>
            <a:spLocks noGrp="1"/>
          </p:cNvSpPr>
          <p:nvPr>
            <p:ph type="ftr" sz="quarter" idx="11"/>
          </p:nvPr>
        </p:nvSpPr>
        <p:spPr/>
        <p:txBody>
          <a:bodyPr/>
          <a:lstStyle/>
          <a:p>
            <a:endParaRPr lang="th-TH" dirty="0"/>
          </a:p>
        </p:txBody>
      </p:sp>
      <p:sp>
        <p:nvSpPr>
          <p:cNvPr id="7" name="พื้นที่ที่สำรองไว้ หมายเลขภาพนิ่ง 6"/>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3725490481"/>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รูปภาพ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457200"/>
            <a:ext cx="3932237" cy="1600200"/>
          </a:xfrm>
        </p:spPr>
        <p:txBody>
          <a:bodyPr anchor="b"/>
          <a:lstStyle>
            <a:lvl1pPr>
              <a:defRPr sz="3200"/>
            </a:lvl1pPr>
          </a:lstStyle>
          <a:p>
            <a:r>
              <a:rPr lang="th-TH"/>
              <a:t>คลิกเพื่อแก้ไขสไตล์ต้นแบบชื่อเรื่อง</a:t>
            </a:r>
            <a:endParaRPr lang="th-TH" dirty="0"/>
          </a:p>
        </p:txBody>
      </p:sp>
      <p:sp>
        <p:nvSpPr>
          <p:cNvPr id="3" name="พื้นที่ที่สำรองไว้ รูปภาพ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พื้นที่ที่สำรองไว้ ข้อความ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คลิกเพื่อแก้ไขสไตล์ข้อความต้นแบบ</a:t>
            </a:r>
            <a:endParaRPr lang="th-TH" dirty="0"/>
          </a:p>
        </p:txBody>
      </p:sp>
      <p:sp>
        <p:nvSpPr>
          <p:cNvPr id="5" name="พื้นที่ที่สำรองไว้ วันที่ 4"/>
          <p:cNvSpPr>
            <a:spLocks noGrp="1"/>
          </p:cNvSpPr>
          <p:nvPr>
            <p:ph type="dt" sz="half" idx="10"/>
          </p:nvPr>
        </p:nvSpPr>
        <p:spPr/>
        <p:txBody>
          <a:bodyPr/>
          <a:lstStyle/>
          <a:p>
            <a:r>
              <a:rPr lang="th-TH"/>
              <a:t>2/20/2017</a:t>
            </a:r>
            <a:endParaRPr lang="th-TH" dirty="0"/>
          </a:p>
        </p:txBody>
      </p:sp>
      <p:sp>
        <p:nvSpPr>
          <p:cNvPr id="6" name="พื้นที่ที่สำรองไว้ ท้ายกระดาษ 5"/>
          <p:cNvSpPr>
            <a:spLocks noGrp="1"/>
          </p:cNvSpPr>
          <p:nvPr>
            <p:ph type="ftr" sz="quarter" idx="11"/>
          </p:nvPr>
        </p:nvSpPr>
        <p:spPr/>
        <p:txBody>
          <a:bodyPr/>
          <a:lstStyle/>
          <a:p>
            <a:endParaRPr lang="th-TH" dirty="0"/>
          </a:p>
        </p:txBody>
      </p:sp>
      <p:sp>
        <p:nvSpPr>
          <p:cNvPr id="7" name="พื้นที่ที่สำรองไว้ หมายเลขภาพนิ่ง 6"/>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279886649"/>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ชื่อเรื่องและข้อความแนวตั้ง">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endParaRPr lang="th-TH" dirty="0"/>
          </a:p>
        </p:txBody>
      </p:sp>
      <p:sp>
        <p:nvSpPr>
          <p:cNvPr id="3" name="พื้นที่ที่สำรองไว้ ข้อความแนวตั้ง 2"/>
          <p:cNvSpPr>
            <a:spLocks noGrp="1"/>
          </p:cNvSpPr>
          <p:nvPr>
            <p:ph type="body" orient="vert" idx="1" hasCustomPrompt="1"/>
          </p:nvPr>
        </p:nvSpPr>
        <p:spPr/>
        <p:txBody>
          <a:bodyPr vert="eaVert"/>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193181107"/>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ชื่อเรื่องแนวตั้งและข้อความ">
    <p:spTree>
      <p:nvGrpSpPr>
        <p:cNvPr id="1" name=""/>
        <p:cNvGrpSpPr/>
        <p:nvPr/>
      </p:nvGrpSpPr>
      <p:grpSpPr>
        <a:xfrm>
          <a:off x="0" y="0"/>
          <a:ext cx="0" cy="0"/>
          <a:chOff x="0" y="0"/>
          <a:chExt cx="0" cy="0"/>
        </a:xfrm>
      </p:grpSpPr>
      <p:sp>
        <p:nvSpPr>
          <p:cNvPr id="2" name="ชื่อเรื่องแนวตั้ง 1"/>
          <p:cNvSpPr>
            <a:spLocks noGrp="1"/>
          </p:cNvSpPr>
          <p:nvPr>
            <p:ph type="title" orient="vert" hasCustomPrompt="1"/>
          </p:nvPr>
        </p:nvSpPr>
        <p:spPr>
          <a:xfrm>
            <a:off x="8724900" y="365125"/>
            <a:ext cx="2628900" cy="5811838"/>
          </a:xfrm>
        </p:spPr>
        <p:txBody>
          <a:bodyPr vert="eaVert"/>
          <a:lstStyle/>
          <a:p>
            <a:r>
              <a:rPr lang="th-TH"/>
              <a:t>คลิกเพื่อแก้ไขสไตล์ต้นแบบชื่อเรื่อง</a:t>
            </a:r>
            <a:endParaRPr lang="th-TH" dirty="0"/>
          </a:p>
        </p:txBody>
      </p:sp>
      <p:sp>
        <p:nvSpPr>
          <p:cNvPr id="3" name="พื้นที่ที่สำรองไว้ ข้อความแนวตั้ง 2"/>
          <p:cNvSpPr>
            <a:spLocks noGrp="1"/>
          </p:cNvSpPr>
          <p:nvPr>
            <p:ph type="body" orient="vert" idx="1" hasCustomPrompt="1"/>
          </p:nvPr>
        </p:nvSpPr>
        <p:spPr>
          <a:xfrm>
            <a:off x="838200" y="365125"/>
            <a:ext cx="7734300" cy="5811838"/>
          </a:xfrm>
        </p:spPr>
        <p:txBody>
          <a:bodyPr vert="eaVert"/>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3727164976"/>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x" preserve="1">
  <p:cSld name="ชื่อเรื่องและข้อความ">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p>
        </p:txBody>
      </p:sp>
      <p:sp>
        <p:nvSpPr>
          <p:cNvPr id="3" name="พื้นที่ที่สำรองไว้ ข้อความ 2"/>
          <p:cNvSpPr>
            <a:spLocks noGrp="1"/>
          </p:cNvSpPr>
          <p:nvPr>
            <p:ph type="body" idx="1" hasCustomPrompt="1"/>
          </p:nvPr>
        </p:nvSpPr>
        <p:spPr/>
        <p:txBody>
          <a:bodyPr/>
          <a:lstStyle/>
          <a:p>
            <a:pPr lvl="0"/>
            <a:r>
              <a:rPr lang="th-TH"/>
              <a:t>คลิกเพื่อแก้ไขสไตล์ข้อความต้นแบบ</a:t>
            </a:r>
          </a:p>
          <a:p>
            <a:pPr lvl="1"/>
            <a:r>
              <a:rPr lang="th-TH"/>
              <a:t>ระดับที่สอง</a:t>
            </a:r>
          </a:p>
          <a:p>
            <a:pPr lvl="2"/>
            <a:r>
              <a:rPr lang="th-TH"/>
              <a:t>ระดับที่สาม</a:t>
            </a:r>
          </a:p>
          <a:p>
            <a:pPr lvl="3"/>
            <a:r>
              <a:rPr lang="th-TH"/>
              <a:t>ระดับที่สี่</a:t>
            </a:r>
          </a:p>
          <a:p>
            <a:pPr lvl="4"/>
            <a:r>
              <a:rPr lang="th-TH"/>
              <a:t>ระดับที่ห้า</a:t>
            </a:r>
          </a:p>
        </p:txBody>
      </p:sp>
      <p:sp>
        <p:nvSpPr>
          <p:cNvPr id="4" name="พื้นที่ที่สำรองไว้ วันที่ 3"/>
          <p:cNvSpPr>
            <a:spLocks noGrp="1"/>
          </p:cNvSpPr>
          <p:nvPr>
            <p:ph type="dt" sz="half" idx="10"/>
          </p:nvPr>
        </p:nvSpPr>
        <p:spPr/>
        <p:txBody>
          <a:bodyPr/>
          <a:lstStyle/>
          <a:p>
            <a:r>
              <a:rPr lang="th-TH"/>
              <a:t>2/20/2017</a:t>
            </a:r>
            <a:endParaRPr lang="th-TH" dirty="0"/>
          </a:p>
        </p:txBody>
      </p:sp>
      <p:sp>
        <p:nvSpPr>
          <p:cNvPr id="5" name="พื้นที่ที่สำรองไว้ ท้ายกระดาษ 4"/>
          <p:cNvSpPr>
            <a:spLocks noGrp="1"/>
          </p:cNvSpPr>
          <p:nvPr>
            <p:ph type="ftr" sz="quarter" idx="11"/>
          </p:nvPr>
        </p:nvSpPr>
        <p:spPr/>
        <p:txBody>
          <a:bodyPr/>
          <a:lstStyle/>
          <a:p>
            <a:endParaRPr lang="th-TH" dirty="0"/>
          </a:p>
        </p:txBody>
      </p:sp>
      <p:sp>
        <p:nvSpPr>
          <p:cNvPr id="6" name="พื้นที่ที่สำรองไว้ หมายเลขภาพนิ่ง 5"/>
          <p:cNvSpPr>
            <a:spLocks noGrp="1"/>
          </p:cNvSpPr>
          <p:nvPr>
            <p:ph type="sldNum" sz="quarter" idx="12"/>
          </p:nvPr>
        </p:nvSpPr>
        <p:spPr/>
        <p:txBody>
          <a:bodyPr/>
          <a:lstStyle/>
          <a:p>
            <a:r>
              <a:rPr lang="th-TH"/>
              <a:t>‹#›</a:t>
            </a:r>
            <a:endParaRPr lang="th-TH" dirty="0"/>
          </a:p>
        </p:txBody>
      </p:sp>
    </p:spTree>
    <p:extLst>
      <p:ext uri="{BB962C8B-B14F-4D97-AF65-F5344CB8AC3E}">
        <p14:creationId xmlns:p14="http://schemas.microsoft.com/office/powerpoint/2010/main" val="255944819"/>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userDrawn="1">
  <p:cSld name="自定义版式">
    <p:spTree>
      <p:nvGrpSpPr>
        <p:cNvPr id="1" name=""/>
        <p:cNvGrpSpPr/>
        <p:nvPr/>
      </p:nvGrpSpPr>
      <p:grpSpPr>
        <a:xfrm>
          <a:off x="0" y="0"/>
          <a:ext cx="0" cy="0"/>
          <a:chOff x="0" y="0"/>
          <a:chExt cx="0" cy="0"/>
        </a:xfrm>
      </p:grpSpPr>
    </p:spTree>
    <p:extLst>
      <p:ext uri="{BB962C8B-B14F-4D97-AF65-F5344CB8AC3E}">
        <p14:creationId xmlns:p14="http://schemas.microsoft.com/office/powerpoint/2010/main" val="101584396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标题幻灯片">
    <p:spTree>
      <p:nvGrpSpPr>
        <p:cNvPr id="1" name=""/>
        <p:cNvGrpSpPr/>
        <p:nvPr/>
      </p:nvGrpSpPr>
      <p:grpSpPr>
        <a:xfrm>
          <a:off x="0" y="0"/>
          <a:ext cx="0" cy="0"/>
          <a:chOff x="0" y="0"/>
          <a:chExt cx="0" cy="0"/>
        </a:xfrm>
      </p:grpSpPr>
      <p:sp>
        <p:nvSpPr>
          <p:cNvPr id="2" name="矩形 1"/>
          <p:cNvSpPr/>
          <p:nvPr userDrawn="1"/>
        </p:nvSpPr>
        <p:spPr>
          <a:xfrm>
            <a:off x="3835400" y="0"/>
            <a:ext cx="4521200" cy="182880"/>
          </a:xfrm>
          <a:prstGeom prst="rect">
            <a:avLst/>
          </a:prstGeom>
          <a:solidFill>
            <a:srgbClr val="2B77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1649462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ส่วนหัวของส่วน">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1850" y="1709738"/>
            <a:ext cx="10515600" cy="2852737"/>
          </a:xfrm>
        </p:spPr>
        <p:txBody>
          <a:bodyPr anchor="b"/>
          <a:lstStyle>
            <a:lvl1pPr>
              <a:defRPr sz="6000"/>
            </a:lvl1p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th-TH"/>
              <a:t>คลิกเพื่อแก้ไขสไตล์ข้อความต้นแบบ</a:t>
            </a:r>
            <a:endParaRPr lang="th-TH" dirty="0"/>
          </a:p>
        </p:txBody>
      </p:sp>
      <p:sp>
        <p:nvSpPr>
          <p:cNvPr id="4" name="พื้นที่ที่สำรองไว้ วันที่ 3"/>
          <p:cNvSpPr>
            <a:spLocks noGrp="1"/>
          </p:cNvSpPr>
          <p:nvPr>
            <p:ph type="dt" sz="half" idx="10"/>
          </p:nvPr>
        </p:nvSpPr>
        <p:spPr/>
        <p:txBody>
          <a:body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11"/>
          </p:nvPr>
        </p:nvSpPr>
        <p:spPr/>
        <p:txBody>
          <a:bodyPr/>
          <a:lstStyle/>
          <a:p>
            <a:endParaRPr lang="en-US"/>
          </a:p>
        </p:txBody>
      </p:sp>
      <p:sp>
        <p:nvSpPr>
          <p:cNvPr id="6" name="พื้นที่ที่สำรองไว้ หมายเลขภาพนิ่ง 5"/>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044112104"/>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pic>
        <p:nvPicPr>
          <p:cNvPr id="7" name="图片 6"/>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5080000"/>
          </a:xfrm>
          <a:prstGeom prst="rect">
            <a:avLst/>
          </a:prstGeom>
        </p:spPr>
      </p:pic>
      <p:sp>
        <p:nvSpPr>
          <p:cNvPr id="8" name="矩形 7"/>
          <p:cNvSpPr/>
          <p:nvPr userDrawn="1"/>
        </p:nvSpPr>
        <p:spPr>
          <a:xfrm>
            <a:off x="0" y="1"/>
            <a:ext cx="12192000" cy="5079999"/>
          </a:xfrm>
          <a:prstGeom prst="rect">
            <a:avLst/>
          </a:prstGeom>
          <a:blipFill dpi="0" rotWithShape="1">
            <a:blip r:embed="rId3">
              <a:alphaModFix amt="92000"/>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en-US" altLang="zh-CN" b="1" kern="0" dirty="0">
              <a:solidFill>
                <a:srgbClr val="0070C0"/>
              </a:solidFill>
              <a:latin typeface="Microsoft YaHei" panose="020B0503020204020204" charset="-122"/>
              <a:ea typeface="Microsoft YaHei" panose="020B0503020204020204" charset="-122"/>
            </a:endParaRPr>
          </a:p>
        </p:txBody>
      </p:sp>
    </p:spTree>
    <p:extLst>
      <p:ext uri="{BB962C8B-B14F-4D97-AF65-F5344CB8AC3E}">
        <p14:creationId xmlns:p14="http://schemas.microsoft.com/office/powerpoint/2010/main" val="371988360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เนื้อหา 2 ส่วน">
    <p:spTree>
      <p:nvGrpSpPr>
        <p:cNvPr id="1" name=""/>
        <p:cNvGrpSpPr/>
        <p:nvPr/>
      </p:nvGrpSpPr>
      <p:grpSpPr>
        <a:xfrm>
          <a:off x="0" y="0"/>
          <a:ext cx="0" cy="0"/>
          <a:chOff x="0" y="0"/>
          <a:chExt cx="0" cy="0"/>
        </a:xfrm>
      </p:grpSpPr>
      <p:sp>
        <p:nvSpPr>
          <p:cNvPr id="23" name="矩形 22"/>
          <p:cNvSpPr/>
          <p:nvPr/>
        </p:nvSpPr>
        <p:spPr>
          <a:xfrm>
            <a:off x="0" y="0"/>
            <a:ext cx="12192000" cy="1440180"/>
          </a:xfrm>
          <a:prstGeom prst="rect">
            <a:avLst/>
          </a:prstGeom>
          <a:blipFill dpi="0" rotWithShape="1">
            <a:blip r:embed="rId2">
              <a:alphaModFix amt="58000"/>
            </a:blip>
            <a:srcRect/>
            <a:stretch>
              <a:fillRect l="-52412" r="-14258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l" defTabSz="914400" rtl="0" eaLnBrk="1" fontAlgn="auto" latinLnBrk="0" hangingPunct="1">
              <a:lnSpc>
                <a:spcPct val="100000"/>
              </a:lnSpc>
              <a:spcBef>
                <a:spcPts val="0"/>
              </a:spcBef>
              <a:spcAft>
                <a:spcPts val="0"/>
              </a:spcAft>
              <a:buClrTx/>
              <a:buSzTx/>
              <a:buFontTx/>
              <a:buNone/>
              <a:defRPr/>
            </a:pPr>
            <a:endParaRPr kumimoji="0" lang="en-US" altLang="zh-CN" sz="1800" b="1" i="0" u="none" strike="noStrike" kern="0" cap="none" spc="0" normalizeH="0" baseline="0" noProof="0" dirty="0">
              <a:ln>
                <a:noFill/>
              </a:ln>
              <a:solidFill>
                <a:srgbClr val="0070C0"/>
              </a:solidFill>
              <a:effectLst/>
              <a:uLnTx/>
              <a:uFillTx/>
              <a:latin typeface="Microsoft YaHei" panose="020B0503020204020204" charset="-122"/>
              <a:ea typeface="Microsoft YaHei" panose="020B0503020204020204" charset="-122"/>
              <a:cs typeface="+mn-cs"/>
            </a:endParaRPr>
          </a:p>
        </p:txBody>
      </p:sp>
      <p:sp>
        <p:nvSpPr>
          <p:cNvPr id="2" name="ชื่อเรื่อง 1"/>
          <p:cNvSpPr>
            <a:spLocks noGrp="1"/>
          </p:cNvSpPr>
          <p:nvPr>
            <p:ph type="title" hasCustomPrompt="1"/>
          </p:nvPr>
        </p:nvSpPr>
        <p:spPr>
          <a:xfrm>
            <a:off x="0" y="0"/>
            <a:ext cx="12192000" cy="1440000"/>
          </a:xfrm>
        </p:spPr>
        <p:txBody>
          <a:bodyPr/>
          <a:lstStyle>
            <a:lvl1pPr>
              <a:defRPr sz="4000" b="1">
                <a:solidFill>
                  <a:schemeClr val="bg1"/>
                </a:solidFill>
              </a:defRPr>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sz="half" idx="1" hasCustomPrompt="1"/>
          </p:nvPr>
        </p:nvSpPr>
        <p:spPr>
          <a:xfrm>
            <a:off x="838200" y="1825625"/>
            <a:ext cx="5181600" cy="435133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เนื้อหา 3"/>
          <p:cNvSpPr>
            <a:spLocks noGrp="1"/>
          </p:cNvSpPr>
          <p:nvPr>
            <p:ph sz="half" idx="2" hasCustomPrompt="1"/>
          </p:nvPr>
        </p:nvSpPr>
        <p:spPr>
          <a:xfrm>
            <a:off x="6172200" y="1825625"/>
            <a:ext cx="5181600" cy="435133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5" name="พื้นที่ที่สำรองไว้ วันที่ 4"/>
          <p:cNvSpPr>
            <a:spLocks noGrp="1"/>
          </p:cNvSpPr>
          <p:nvPr>
            <p:ph type="dt" sz="half" idx="10"/>
          </p:nvPr>
        </p:nvSpPr>
        <p:spPr/>
        <p:txBody>
          <a:bodyPr/>
          <a:lstStyle/>
          <a:p>
            <a:fld id="{886A233A-37ED-4210-80E9-40C404852239}" type="datetimeFigureOut">
              <a:rPr lang="en-US" smtClean="0"/>
              <a:t>5/18/2023</a:t>
            </a:fld>
            <a:endParaRPr lang="en-US"/>
          </a:p>
        </p:txBody>
      </p:sp>
      <p:sp>
        <p:nvSpPr>
          <p:cNvPr id="6" name="พื้นที่ที่สำรองไว้ ท้ายกระดาษ 5"/>
          <p:cNvSpPr>
            <a:spLocks noGrp="1"/>
          </p:cNvSpPr>
          <p:nvPr>
            <p:ph type="ftr" sz="quarter" idx="11"/>
          </p:nvPr>
        </p:nvSpPr>
        <p:spPr/>
        <p:txBody>
          <a:bodyPr/>
          <a:lstStyle/>
          <a:p>
            <a:endParaRPr lang="en-US"/>
          </a:p>
        </p:txBody>
      </p:sp>
      <p:sp>
        <p:nvSpPr>
          <p:cNvPr id="7" name="พื้นที่ที่สำรองไว้ หมายเลขภาพนิ่ง 6"/>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3195888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การเปรียบเทียบ">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365125"/>
            <a:ext cx="10515600" cy="1325563"/>
          </a:xfrm>
        </p:spPr>
        <p:txBody>
          <a:body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คลิกเพื่อแก้ไขสไตล์ข้อความต้นแบบ</a:t>
            </a:r>
            <a:endParaRPr lang="th-TH" dirty="0"/>
          </a:p>
        </p:txBody>
      </p:sp>
      <p:sp>
        <p:nvSpPr>
          <p:cNvPr id="4" name="พื้นที่ที่สำรองไว้ เนื้อหา 3"/>
          <p:cNvSpPr>
            <a:spLocks noGrp="1"/>
          </p:cNvSpPr>
          <p:nvPr>
            <p:ph sz="half" idx="2" hasCustomPrompt="1"/>
          </p:nvPr>
        </p:nvSpPr>
        <p:spPr>
          <a:xfrm>
            <a:off x="839788" y="2505075"/>
            <a:ext cx="5157787" cy="368458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5" name="พื้นที่ที่สำรองไว้ ข้อความ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th-TH"/>
              <a:t>คลิกเพื่อแก้ไขสไตล์ข้อความต้นแบบ</a:t>
            </a:r>
            <a:endParaRPr lang="th-TH" dirty="0"/>
          </a:p>
        </p:txBody>
      </p:sp>
      <p:sp>
        <p:nvSpPr>
          <p:cNvPr id="6" name="พื้นที่ที่สำรองไว้ เนื้อหา 5"/>
          <p:cNvSpPr>
            <a:spLocks noGrp="1"/>
          </p:cNvSpPr>
          <p:nvPr>
            <p:ph sz="quarter" idx="4" hasCustomPrompt="1"/>
          </p:nvPr>
        </p:nvSpPr>
        <p:spPr>
          <a:xfrm>
            <a:off x="6172200" y="2505075"/>
            <a:ext cx="5183188" cy="3684588"/>
          </a:xfrm>
        </p:spPr>
        <p:txBody>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7" name="พื้นที่ที่สำรองไว้ วันที่ 6"/>
          <p:cNvSpPr>
            <a:spLocks noGrp="1"/>
          </p:cNvSpPr>
          <p:nvPr>
            <p:ph type="dt" sz="half" idx="10"/>
          </p:nvPr>
        </p:nvSpPr>
        <p:spPr/>
        <p:txBody>
          <a:bodyPr/>
          <a:lstStyle/>
          <a:p>
            <a:fld id="{886A233A-37ED-4210-80E9-40C404852239}" type="datetimeFigureOut">
              <a:rPr lang="en-US" smtClean="0"/>
              <a:t>5/18/2023</a:t>
            </a:fld>
            <a:endParaRPr lang="en-US"/>
          </a:p>
        </p:txBody>
      </p:sp>
      <p:sp>
        <p:nvSpPr>
          <p:cNvPr id="8" name="พื้นที่ที่สำรองไว้ ท้ายกระดาษ 7"/>
          <p:cNvSpPr>
            <a:spLocks noGrp="1"/>
          </p:cNvSpPr>
          <p:nvPr>
            <p:ph type="ftr" sz="quarter" idx="11"/>
          </p:nvPr>
        </p:nvSpPr>
        <p:spPr/>
        <p:txBody>
          <a:bodyPr/>
          <a:lstStyle/>
          <a:p>
            <a:endParaRPr lang="en-US"/>
          </a:p>
        </p:txBody>
      </p:sp>
      <p:sp>
        <p:nvSpPr>
          <p:cNvPr id="9" name="พื้นที่ที่สำรองไว้ หมายเลขภาพนิ่ง 8"/>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20524845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เฉพาะชื่อเรื่อง">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p:txBody>
          <a:bodyPr/>
          <a:lstStyle/>
          <a:p>
            <a:r>
              <a:rPr lang="th-TH"/>
              <a:t>คลิกเพื่อแก้ไขสไตล์ต้นแบบชื่อเรื่อง</a:t>
            </a:r>
            <a:endParaRPr lang="th-TH" dirty="0"/>
          </a:p>
        </p:txBody>
      </p:sp>
      <p:sp>
        <p:nvSpPr>
          <p:cNvPr id="3" name="พื้นที่ที่สำรองไว้ วันที่ 2"/>
          <p:cNvSpPr>
            <a:spLocks noGrp="1"/>
          </p:cNvSpPr>
          <p:nvPr>
            <p:ph type="dt" sz="half" idx="10"/>
          </p:nvPr>
        </p:nvSpPr>
        <p:spPr/>
        <p:txBody>
          <a:bodyPr/>
          <a:lstStyle/>
          <a:p>
            <a:fld id="{886A233A-37ED-4210-80E9-40C404852239}" type="datetimeFigureOut">
              <a:rPr lang="en-US" smtClean="0"/>
              <a:t>5/18/2023</a:t>
            </a:fld>
            <a:endParaRPr lang="en-US"/>
          </a:p>
        </p:txBody>
      </p:sp>
      <p:sp>
        <p:nvSpPr>
          <p:cNvPr id="4" name="พื้นที่ที่สำรองไว้ ท้ายกระดาษ 3"/>
          <p:cNvSpPr>
            <a:spLocks noGrp="1"/>
          </p:cNvSpPr>
          <p:nvPr>
            <p:ph type="ftr" sz="quarter" idx="11"/>
          </p:nvPr>
        </p:nvSpPr>
        <p:spPr/>
        <p:txBody>
          <a:bodyPr/>
          <a:lstStyle/>
          <a:p>
            <a:endParaRPr lang="en-US"/>
          </a:p>
        </p:txBody>
      </p:sp>
      <p:sp>
        <p:nvSpPr>
          <p:cNvPr id="5" name="พื้นที่ที่สำรองไว้ หมายเลขภาพนิ่ง 4"/>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33210733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ว่างเปล่า">
    <p:spTree>
      <p:nvGrpSpPr>
        <p:cNvPr id="1" name=""/>
        <p:cNvGrpSpPr/>
        <p:nvPr/>
      </p:nvGrpSpPr>
      <p:grpSpPr>
        <a:xfrm>
          <a:off x="0" y="0"/>
          <a:ext cx="0" cy="0"/>
          <a:chOff x="0" y="0"/>
          <a:chExt cx="0" cy="0"/>
        </a:xfrm>
      </p:grpSpPr>
      <p:sp>
        <p:nvSpPr>
          <p:cNvPr id="2" name="พื้นที่ที่สำรองไว้ วันที่ 1"/>
          <p:cNvSpPr>
            <a:spLocks noGrp="1"/>
          </p:cNvSpPr>
          <p:nvPr>
            <p:ph type="dt" sz="half" idx="10"/>
          </p:nvPr>
        </p:nvSpPr>
        <p:spPr/>
        <p:txBody>
          <a:bodyPr/>
          <a:lstStyle/>
          <a:p>
            <a:fld id="{886A233A-37ED-4210-80E9-40C404852239}" type="datetimeFigureOut">
              <a:rPr lang="en-US" smtClean="0"/>
              <a:t>5/18/2023</a:t>
            </a:fld>
            <a:endParaRPr lang="en-US"/>
          </a:p>
        </p:txBody>
      </p:sp>
      <p:sp>
        <p:nvSpPr>
          <p:cNvPr id="3" name="พื้นที่ที่สำรองไว้ ท้ายกระดาษ 2"/>
          <p:cNvSpPr>
            <a:spLocks noGrp="1"/>
          </p:cNvSpPr>
          <p:nvPr>
            <p:ph type="ftr" sz="quarter" idx="11"/>
          </p:nvPr>
        </p:nvSpPr>
        <p:spPr/>
        <p:txBody>
          <a:bodyPr/>
          <a:lstStyle/>
          <a:p>
            <a:endParaRPr lang="en-US"/>
          </a:p>
        </p:txBody>
      </p:sp>
      <p:sp>
        <p:nvSpPr>
          <p:cNvPr id="4" name="พื้นที่ที่สำรองไว้ หมายเลขภาพนิ่ง 3"/>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10485690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เนื้อหา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457200"/>
            <a:ext cx="3932237" cy="1600200"/>
          </a:xfrm>
        </p:spPr>
        <p:txBody>
          <a:bodyPr anchor="b"/>
          <a:lstStyle>
            <a:lvl1pPr>
              <a:defRPr sz="3200"/>
            </a:lvl1pPr>
          </a:lstStyle>
          <a:p>
            <a:r>
              <a:rPr lang="th-TH"/>
              <a:t>คลิกเพื่อแก้ไขสไตล์ต้นแบบชื่อเรื่อง</a:t>
            </a:r>
            <a:endParaRPr lang="th-TH" dirty="0"/>
          </a:p>
        </p:txBody>
      </p:sp>
      <p:sp>
        <p:nvSpPr>
          <p:cNvPr id="3" name="พื้นที่ที่สำรองไว้ เนื้อหา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ข้อความ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คลิกเพื่อแก้ไขสไตล์ข้อความต้นแบบ</a:t>
            </a:r>
            <a:endParaRPr lang="th-TH" dirty="0"/>
          </a:p>
        </p:txBody>
      </p:sp>
      <p:sp>
        <p:nvSpPr>
          <p:cNvPr id="5" name="พื้นที่ที่สำรองไว้ วันที่ 4"/>
          <p:cNvSpPr>
            <a:spLocks noGrp="1"/>
          </p:cNvSpPr>
          <p:nvPr>
            <p:ph type="dt" sz="half" idx="10"/>
          </p:nvPr>
        </p:nvSpPr>
        <p:spPr/>
        <p:txBody>
          <a:bodyPr/>
          <a:lstStyle/>
          <a:p>
            <a:fld id="{886A233A-37ED-4210-80E9-40C404852239}" type="datetimeFigureOut">
              <a:rPr lang="en-US" smtClean="0"/>
              <a:t>5/18/2023</a:t>
            </a:fld>
            <a:endParaRPr lang="en-US"/>
          </a:p>
        </p:txBody>
      </p:sp>
      <p:sp>
        <p:nvSpPr>
          <p:cNvPr id="6" name="พื้นที่ที่สำรองไว้ ท้ายกระดาษ 5"/>
          <p:cNvSpPr>
            <a:spLocks noGrp="1"/>
          </p:cNvSpPr>
          <p:nvPr>
            <p:ph type="ftr" sz="quarter" idx="11"/>
          </p:nvPr>
        </p:nvSpPr>
        <p:spPr/>
        <p:txBody>
          <a:bodyPr/>
          <a:lstStyle/>
          <a:p>
            <a:endParaRPr lang="en-US"/>
          </a:p>
        </p:txBody>
      </p:sp>
      <p:sp>
        <p:nvSpPr>
          <p:cNvPr id="7" name="พื้นที่ที่สำรองไว้ หมายเลขภาพนิ่ง 6"/>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3877480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รูปภาพพร้อมคำอธิบายภาพ">
    <p:spTree>
      <p:nvGrpSpPr>
        <p:cNvPr id="1" name=""/>
        <p:cNvGrpSpPr/>
        <p:nvPr/>
      </p:nvGrpSpPr>
      <p:grpSpPr>
        <a:xfrm>
          <a:off x="0" y="0"/>
          <a:ext cx="0" cy="0"/>
          <a:chOff x="0" y="0"/>
          <a:chExt cx="0" cy="0"/>
        </a:xfrm>
      </p:grpSpPr>
      <p:sp>
        <p:nvSpPr>
          <p:cNvPr id="2" name="ชื่อเรื่อง 1"/>
          <p:cNvSpPr>
            <a:spLocks noGrp="1"/>
          </p:cNvSpPr>
          <p:nvPr>
            <p:ph type="title" hasCustomPrompt="1"/>
          </p:nvPr>
        </p:nvSpPr>
        <p:spPr>
          <a:xfrm>
            <a:off x="839788" y="457200"/>
            <a:ext cx="3932237" cy="1600200"/>
          </a:xfrm>
        </p:spPr>
        <p:txBody>
          <a:bodyPr anchor="b"/>
          <a:lstStyle>
            <a:lvl1pPr>
              <a:defRPr sz="3200"/>
            </a:lvl1pPr>
          </a:lstStyle>
          <a:p>
            <a:r>
              <a:rPr lang="th-TH"/>
              <a:t>คลิกเพื่อแก้ไขสไตล์ต้นแบบชื่อเรื่อง</a:t>
            </a:r>
            <a:endParaRPr lang="th-TH" dirty="0"/>
          </a:p>
        </p:txBody>
      </p:sp>
      <p:sp>
        <p:nvSpPr>
          <p:cNvPr id="3" name="พื้นที่ที่สำรองไว้ รูปภาพ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พื้นที่ที่สำรองไว้ ข้อความ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th-TH"/>
              <a:t>คลิกเพื่อแก้ไขสไตล์ข้อความต้นแบบ</a:t>
            </a:r>
            <a:endParaRPr lang="th-TH" dirty="0"/>
          </a:p>
        </p:txBody>
      </p:sp>
      <p:sp>
        <p:nvSpPr>
          <p:cNvPr id="5" name="พื้นที่ที่สำรองไว้ วันที่ 4"/>
          <p:cNvSpPr>
            <a:spLocks noGrp="1"/>
          </p:cNvSpPr>
          <p:nvPr>
            <p:ph type="dt" sz="half" idx="10"/>
          </p:nvPr>
        </p:nvSpPr>
        <p:spPr/>
        <p:txBody>
          <a:bodyPr/>
          <a:lstStyle/>
          <a:p>
            <a:fld id="{886A233A-37ED-4210-80E9-40C404852239}" type="datetimeFigureOut">
              <a:rPr lang="en-US" smtClean="0"/>
              <a:t>5/18/2023</a:t>
            </a:fld>
            <a:endParaRPr lang="en-US"/>
          </a:p>
        </p:txBody>
      </p:sp>
      <p:sp>
        <p:nvSpPr>
          <p:cNvPr id="6" name="พื้นที่ที่สำรองไว้ ท้ายกระดาษ 5"/>
          <p:cNvSpPr>
            <a:spLocks noGrp="1"/>
          </p:cNvSpPr>
          <p:nvPr>
            <p:ph type="ftr" sz="quarter" idx="11"/>
          </p:nvPr>
        </p:nvSpPr>
        <p:spPr/>
        <p:txBody>
          <a:bodyPr/>
          <a:lstStyle/>
          <a:p>
            <a:endParaRPr lang="en-US"/>
          </a:p>
        </p:txBody>
      </p:sp>
      <p:sp>
        <p:nvSpPr>
          <p:cNvPr id="7" name="พื้นที่ที่สำรองไว้ หมายเลขภาพนิ่ง 6"/>
          <p:cNvSpPr>
            <a:spLocks noGrp="1"/>
          </p:cNvSpPr>
          <p:nvPr>
            <p:ph type="sldNum" sz="quarter" idx="12"/>
          </p:nvPr>
        </p:nvSpPr>
        <p:spPr/>
        <p:txBody>
          <a:bodyPr/>
          <a:lstStyle/>
          <a:p>
            <a:fld id="{918E6E05-4620-4A64-A5B4-69B5A0A71131}" type="slidenum">
              <a:rPr lang="en-US" smtClean="0"/>
              <a:t>‹#›</a:t>
            </a:fld>
            <a:endParaRPr lang="en-US"/>
          </a:p>
        </p:txBody>
      </p:sp>
    </p:spTree>
    <p:extLst>
      <p:ext uri="{BB962C8B-B14F-4D97-AF65-F5344CB8AC3E}">
        <p14:creationId xmlns:p14="http://schemas.microsoft.com/office/powerpoint/2010/main" val="390909834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slideLayout" Target="../slideLayouts/slideLayout27.xml"/><Relationship Id="rId2" Type="http://schemas.openxmlformats.org/officeDocument/2006/relationships/slideLayout" Target="../slideLayouts/slideLayout17.xml"/><Relationship Id="rId16"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พื้นที่ที่สำรองไว้ ชื่อเรื่อง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icrosoft YaHei" panose="020B0503020204020204" charset="-122"/>
                <a:ea typeface="Microsoft YaHei" panose="020B0503020204020204" charset="-122"/>
              </a:defRPr>
            </a:lvl1pPr>
          </a:lstStyle>
          <a:p>
            <a:fld id="{886A233A-37ED-4210-80E9-40C404852239}" type="datetimeFigureOut">
              <a:rPr lang="en-US" smtClean="0"/>
              <a:t>5/18/2023</a:t>
            </a:fld>
            <a:endParaRPr lang="en-US"/>
          </a:p>
        </p:txBody>
      </p:sp>
      <p:sp>
        <p:nvSpPr>
          <p:cNvPr id="5" name="พื้นที่ที่สำรองไว้ ท้ายกระดา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icrosoft YaHei" panose="020B0503020204020204" charset="-122"/>
                <a:ea typeface="Microsoft YaHei" panose="020B0503020204020204" charset="-122"/>
              </a:defRPr>
            </a:lvl1pPr>
          </a:lstStyle>
          <a:p>
            <a:endParaRPr lang="en-US"/>
          </a:p>
        </p:txBody>
      </p:sp>
      <p:sp>
        <p:nvSpPr>
          <p:cNvPr id="6" name="พื้นที่ที่สำรองไว้ หมายเลขภาพนิ่ง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icrosoft YaHei" panose="020B0503020204020204" charset="-122"/>
                <a:ea typeface="Microsoft YaHei" panose="020B0503020204020204" charset="-122"/>
              </a:defRPr>
            </a:lvl1pPr>
          </a:lstStyle>
          <a:p>
            <a:fld id="{918E6E05-4620-4A64-A5B4-69B5A0A71131}" type="slidenum">
              <a:rPr lang="en-US" smtClean="0"/>
              <a:t>‹#›</a:t>
            </a:fld>
            <a:endParaRPr lang="en-US"/>
          </a:p>
        </p:txBody>
      </p:sp>
    </p:spTree>
    <p:extLst>
      <p:ext uri="{BB962C8B-B14F-4D97-AF65-F5344CB8AC3E}">
        <p14:creationId xmlns:p14="http://schemas.microsoft.com/office/powerpoint/2010/main" val="1212784413"/>
      </p:ext>
    </p:extLst>
  </p:cSld>
  <p:clrMap bg1="lt1" tx1="dk1" bg2="lt2" tx2="dk2" accent1="accent1" accent2="accent2" accent3="accent3" accent4="accent4" accent5="accent5" accent6="accent6" hlink="hlink" folHlink="folHlink"/>
  <p:sldLayoutIdLst>
    <p:sldLayoutId id="2147483729" r:id="rId1"/>
    <p:sldLayoutId id="2147483730" r:id="rId2"/>
    <p:sldLayoutId id="2147483731" r:id="rId3"/>
    <p:sldLayoutId id="2147483732" r:id="rId4"/>
    <p:sldLayoutId id="2147483733" r:id="rId5"/>
    <p:sldLayoutId id="2147483734" r:id="rId6"/>
    <p:sldLayoutId id="2147483735" r:id="rId7"/>
    <p:sldLayoutId id="2147483736" r:id="rId8"/>
    <p:sldLayoutId id="2147483737" r:id="rId9"/>
    <p:sldLayoutId id="2147483738" r:id="rId10"/>
    <p:sldLayoutId id="2147483739" r:id="rId11"/>
    <p:sldLayoutId id="2147483740" r:id="rId12"/>
    <p:sldLayoutId id="2147483741" r:id="rId13"/>
    <p:sldLayoutId id="2147483742" r:id="rId14"/>
    <p:sldLayoutId id="2147483743" r:id="rId15"/>
  </p:sldLayoutIdLst>
  <p:txStyles>
    <p:titleStyle>
      <a:lvl1pPr algn="ctr" defTabSz="914400" rtl="0" eaLnBrk="1" latinLnBrk="0" hangingPunct="1">
        <a:lnSpc>
          <a:spcPct val="90000"/>
        </a:lnSpc>
        <a:spcBef>
          <a:spcPct val="0"/>
        </a:spcBef>
        <a:buNone/>
        <a:defRPr sz="4400" kern="1200">
          <a:solidFill>
            <a:srgbClr val="0070C0"/>
          </a:solidFill>
          <a:latin typeface="Microsoft YaHei" panose="020B0503020204020204" charset="-122"/>
          <a:ea typeface="Microsoft YaHei" panose="020B0503020204020204" charset="-122"/>
          <a:cs typeface="Microsoft YaHei" panose="020B0503020204020204"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panose="020B0503020204020204" charset="-122"/>
          <a:ea typeface="Microsoft YaHei" panose="020B0503020204020204" charset="-122"/>
          <a:cs typeface="Microsoft YaHei" panose="020B050302020402020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พื้นที่ที่สำรองไว้ ชื่อเรื่อง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th-TH"/>
              <a:t>คลิกเพื่อแก้ไขสไตล์ต้นแบบชื่อเรื่อง</a:t>
            </a:r>
            <a:endParaRPr lang="th-TH" dirty="0"/>
          </a:p>
        </p:txBody>
      </p:sp>
      <p:sp>
        <p:nvSpPr>
          <p:cNvPr id="3" name="พื้นที่ที่สำรองไว้ ข้อความ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th-TH"/>
              <a:t>คลิกเพื่อแก้ไขสไตล์ข้อความต้นแบบ</a:t>
            </a:r>
          </a:p>
          <a:p>
            <a:pPr lvl="0"/>
            <a:r>
              <a:rPr lang="th-TH"/>
              <a:t>ระดับที่สอง</a:t>
            </a:r>
          </a:p>
          <a:p>
            <a:pPr lvl="0"/>
            <a:r>
              <a:rPr lang="th-TH"/>
              <a:t>ระดับที่สาม</a:t>
            </a:r>
          </a:p>
          <a:p>
            <a:pPr lvl="0"/>
            <a:r>
              <a:rPr lang="th-TH"/>
              <a:t>ระดับที่สี่</a:t>
            </a:r>
          </a:p>
          <a:p>
            <a:pPr lvl="0"/>
            <a:r>
              <a:rPr lang="th-TH"/>
              <a:t>ระดับที่ห้า</a:t>
            </a:r>
            <a:endParaRPr lang="th-TH" dirty="0"/>
          </a:p>
        </p:txBody>
      </p:sp>
      <p:sp>
        <p:nvSpPr>
          <p:cNvPr id="4" name="พื้นที่ที่สำรองไว้ วันที่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latin typeface="Microsoft YaHei" panose="020B0503020204020204" charset="-122"/>
                <a:ea typeface="Microsoft YaHei" panose="020B0503020204020204" charset="-122"/>
              </a:defRPr>
            </a:lvl1pPr>
          </a:lstStyle>
          <a:p>
            <a:r>
              <a:rPr lang="th-TH"/>
              <a:t>2/20/2017</a:t>
            </a:r>
            <a:endParaRPr lang="th-TH" dirty="0"/>
          </a:p>
        </p:txBody>
      </p:sp>
      <p:sp>
        <p:nvSpPr>
          <p:cNvPr id="5" name="พื้นที่ที่สำรองไว้ ท้ายกระดา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latin typeface="Microsoft YaHei" panose="020B0503020204020204" charset="-122"/>
                <a:ea typeface="Microsoft YaHei" panose="020B0503020204020204" charset="-122"/>
              </a:defRPr>
            </a:lvl1pPr>
          </a:lstStyle>
          <a:p>
            <a:endParaRPr lang="th-TH" dirty="0"/>
          </a:p>
        </p:txBody>
      </p:sp>
      <p:sp>
        <p:nvSpPr>
          <p:cNvPr id="6" name="พื้นที่ที่สำรองไว้ หมายเลขภาพนิ่ง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latin typeface="Microsoft YaHei" panose="020B0503020204020204" charset="-122"/>
                <a:ea typeface="Microsoft YaHei" panose="020B0503020204020204" charset="-122"/>
              </a:defRPr>
            </a:lvl1pPr>
          </a:lstStyle>
          <a:p>
            <a:r>
              <a:rPr lang="th-TH"/>
              <a:t>‹#›</a:t>
            </a:r>
            <a:endParaRPr lang="th-TH" dirty="0"/>
          </a:p>
        </p:txBody>
      </p:sp>
    </p:spTree>
    <p:extLst>
      <p:ext uri="{BB962C8B-B14F-4D97-AF65-F5344CB8AC3E}">
        <p14:creationId xmlns:p14="http://schemas.microsoft.com/office/powerpoint/2010/main" val="177346801"/>
      </p:ext>
    </p:extLst>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 id="2147483756" r:id="rId12"/>
    <p:sldLayoutId id="2147483757" r:id="rId13"/>
    <p:sldLayoutId id="2147483758" r:id="rId14"/>
    <p:sldLayoutId id="2147483759" r:id="rId15"/>
  </p:sldLayoutIdLst>
  <p:txStyles>
    <p:titleStyle>
      <a:lvl1pPr algn="ctr" defTabSz="914400" rtl="0" eaLnBrk="1" latinLnBrk="0" hangingPunct="1">
        <a:lnSpc>
          <a:spcPct val="90000"/>
        </a:lnSpc>
        <a:spcBef>
          <a:spcPct val="0"/>
        </a:spcBef>
        <a:buNone/>
        <a:defRPr sz="4400" kern="1200">
          <a:solidFill>
            <a:srgbClr val="0070C0"/>
          </a:solidFill>
          <a:latin typeface="Microsoft YaHei" panose="020B0503020204020204" charset="-122"/>
          <a:ea typeface="Microsoft YaHei" panose="020B0503020204020204" charset="-122"/>
          <a:cs typeface="Microsoft YaHei" panose="020B0503020204020204" charset="-122"/>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panose="020B0503020204020204" charset="-122"/>
          <a:ea typeface="Microsoft YaHei" panose="020B0503020204020204" charset="-122"/>
          <a:cs typeface="Microsoft YaHei" panose="020B050302020402020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0.xml"/></Relationships>
</file>

<file path=ppt/slides/_rels/slide10.xml.rels><?xml version="1.0" encoding="UTF-8" standalone="yes"?>
<Relationships xmlns="http://schemas.openxmlformats.org/package/2006/relationships"><Relationship Id="rId3" Type="http://schemas.openxmlformats.org/officeDocument/2006/relationships/hyperlink" Target="https://github.com/lesotlhok/TheaNanoNet"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3" Type="http://schemas.openxmlformats.org/officeDocument/2006/relationships/hyperlink" Target="https://github.com/lesotlhok/Thea" TargetMode="External"/><Relationship Id="rId2" Type="http://schemas.openxmlformats.org/officeDocument/2006/relationships/notesSlide" Target="../notesSlides/notesSlide13.xml"/><Relationship Id="rId1" Type="http://schemas.openxmlformats.org/officeDocument/2006/relationships/slideLayout" Target="../slideLayouts/slideLayout17.xm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doi.org/10.1002/14651858.CD009259.pub2" TargetMode="External"/><Relationship Id="rId2" Type="http://schemas.openxmlformats.org/officeDocument/2006/relationships/hyperlink" Target="https://doi.org/10.1109/ACCESS.2021.3063716" TargetMode="External"/><Relationship Id="rId1" Type="http://schemas.openxmlformats.org/officeDocument/2006/relationships/slideLayout" Target="../slideLayouts/slideLayout2.xml"/><Relationship Id="rId5" Type="http://schemas.openxmlformats.org/officeDocument/2006/relationships/hyperlink" Target="https://doi.org/10.1055/s-0043-102569" TargetMode="External"/><Relationship Id="rId4" Type="http://schemas.openxmlformats.org/officeDocument/2006/relationships/hyperlink" Target="https://doi.org/10.1002/ejs.52" TargetMode="Externa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0.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emf"/></Relationships>
</file>

<file path=ppt/slides/_rels/slide6.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noFill/>
        <a:effectLst/>
      </p:bgPr>
    </p:bg>
    <p:spTree>
      <p:nvGrpSpPr>
        <p:cNvPr id="1" name=""/>
        <p:cNvGrpSpPr/>
        <p:nvPr/>
      </p:nvGrpSpPr>
      <p:grpSpPr>
        <a:xfrm>
          <a:off x="0" y="0"/>
          <a:ext cx="0" cy="0"/>
          <a:chOff x="0" y="0"/>
          <a:chExt cx="0" cy="0"/>
        </a:xfrm>
      </p:grpSpPr>
      <p:sp>
        <p:nvSpPr>
          <p:cNvPr id="9" name="椭圆 8"/>
          <p:cNvSpPr/>
          <p:nvPr/>
        </p:nvSpPr>
        <p:spPr>
          <a:xfrm>
            <a:off x="5430000" y="4370791"/>
            <a:ext cx="1332000" cy="13320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engXian" panose="02010600030101010101" charset="-122"/>
              <a:ea typeface="DengXian" panose="02010600030101010101" charset="-122"/>
              <a:cs typeface="+mn-cs"/>
            </a:endParaRPr>
          </a:p>
        </p:txBody>
      </p:sp>
      <p:sp>
        <p:nvSpPr>
          <p:cNvPr id="19" name="矩形 18"/>
          <p:cNvSpPr/>
          <p:nvPr/>
        </p:nvSpPr>
        <p:spPr>
          <a:xfrm>
            <a:off x="0" y="1257735"/>
            <a:ext cx="12192000" cy="2764026"/>
          </a:xfrm>
          <a:prstGeom prst="rect">
            <a:avLst/>
          </a:prstGeom>
        </p:spPr>
        <p:txBody>
          <a:bodyPr wrap="square">
            <a:spAutoFit/>
          </a:bodyPr>
          <a:lstStyle/>
          <a:p>
            <a:pPr marL="0" marR="0" lvl="0" indent="0" algn="ctr" defTabSz="914400" rtl="0" eaLnBrk="1" fontAlgn="auto" latinLnBrk="0" hangingPunct="1">
              <a:lnSpc>
                <a:spcPct val="150000"/>
              </a:lnSpc>
              <a:spcBef>
                <a:spcPts val="0"/>
              </a:spcBef>
              <a:spcAft>
                <a:spcPts val="0"/>
              </a:spcAft>
              <a:buClrTx/>
              <a:buSzTx/>
              <a:buFontTx/>
              <a:buNone/>
              <a:tabLst/>
              <a:defRPr/>
            </a:pPr>
            <a:r>
              <a:rPr lang="en-US" sz="4000" dirty="0">
                <a:solidFill>
                  <a:schemeClr val="bg1"/>
                </a:solidFill>
                <a:latin typeface="Agency FB" panose="020B0503020202020204" pitchFamily="34" charset="0"/>
              </a:rPr>
              <a:t>Lightweight Deep Learning for Real-time Polyp Identification and Segmentation in Colonoscopy: </a:t>
            </a:r>
            <a:br>
              <a:rPr lang="en-US" sz="4000" dirty="0">
                <a:solidFill>
                  <a:schemeClr val="bg1"/>
                </a:solidFill>
                <a:latin typeface="Agency FB" panose="020B0503020202020204" pitchFamily="34" charset="0"/>
              </a:rPr>
            </a:br>
            <a:r>
              <a:rPr lang="en-US" sz="4000" dirty="0">
                <a:solidFill>
                  <a:schemeClr val="bg1"/>
                </a:solidFill>
                <a:latin typeface="Agency FB" panose="020B0503020202020204" pitchFamily="34" charset="0"/>
              </a:rPr>
              <a:t>The Nano-Net Approach</a:t>
            </a:r>
            <a:endParaRPr kumimoji="0" lang="en-US" altLang="zh-CN" sz="4000" b="1" i="0" u="none" strike="noStrike" kern="0" cap="none" spc="225" normalizeH="0" baseline="0" noProof="0" dirty="0">
              <a:ln>
                <a:noFill/>
              </a:ln>
              <a:solidFill>
                <a:schemeClr val="bg1"/>
              </a:solidFill>
              <a:effectLst/>
              <a:uLnTx/>
              <a:uFillTx/>
              <a:latin typeface="Agency FB" panose="020B0503020202020204" pitchFamily="34" charset="0"/>
              <a:ea typeface="Microsoft YaHei" panose="020B0503020204020204" charset="-122"/>
            </a:endParaRPr>
          </a:p>
        </p:txBody>
      </p:sp>
      <p:sp>
        <p:nvSpPr>
          <p:cNvPr id="5" name="椭圆 4"/>
          <p:cNvSpPr/>
          <p:nvPr/>
        </p:nvSpPr>
        <p:spPr>
          <a:xfrm>
            <a:off x="5538000" y="4484265"/>
            <a:ext cx="1116000" cy="1116000"/>
          </a:xfrm>
          <a:prstGeom prst="ellipse">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50000" t="50000" r="50000" b="50000"/>
            </a:path>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DengXian" panose="02010600030101010101" charset="-122"/>
              <a:ea typeface="DengXian" panose="02010600030101010101" charset="-122"/>
              <a:cs typeface="+mn-cs"/>
            </a:endParaRPr>
          </a:p>
        </p:txBody>
      </p:sp>
      <p:pic>
        <p:nvPicPr>
          <p:cNvPr id="7" name="图片 6"/>
          <p:cNvPicPr>
            <a:picLocks noChangeAspect="1"/>
          </p:cNvPicPr>
          <p:nvPr/>
        </p:nvPicPr>
        <p:blipFill rotWithShape="1">
          <a:blip r:embed="rId3" cstate="print">
            <a:extLst>
              <a:ext uri="{28A0092B-C50C-407E-A947-70E740481C1C}">
                <a14:useLocalDpi xmlns:a14="http://schemas.microsoft.com/office/drawing/2010/main" val="0"/>
              </a:ext>
            </a:extLst>
          </a:blip>
          <a:srcRect r="72729"/>
          <a:stretch>
            <a:fillRect/>
          </a:stretch>
        </p:blipFill>
        <p:spPr>
          <a:xfrm>
            <a:off x="5689646" y="4634082"/>
            <a:ext cx="812708" cy="798074"/>
          </a:xfrm>
          <a:prstGeom prst="rect">
            <a:avLst/>
          </a:prstGeom>
          <a:noFill/>
        </p:spPr>
      </p:pic>
      <p:sp>
        <p:nvSpPr>
          <p:cNvPr id="10" name="TextBox 9">
            <a:extLst>
              <a:ext uri="{FF2B5EF4-FFF2-40B4-BE49-F238E27FC236}">
                <a16:creationId xmlns:a16="http://schemas.microsoft.com/office/drawing/2014/main" id="{C5194CAC-4AFE-4AB2-AF13-F0EF3CB7A1AA}"/>
              </a:ext>
            </a:extLst>
          </p:cNvPr>
          <p:cNvSpPr txBox="1"/>
          <p:nvPr/>
        </p:nvSpPr>
        <p:spPr>
          <a:xfrm>
            <a:off x="1232389" y="5764518"/>
            <a:ext cx="9727222" cy="984885"/>
          </a:xfrm>
          <a:prstGeom prst="rect">
            <a:avLst/>
          </a:prstGeom>
          <a:noFill/>
        </p:spPr>
        <p:txBody>
          <a:bodyPr wrap="square">
            <a:spAutoFit/>
          </a:bodyPr>
          <a:lstStyle/>
          <a:p>
            <a:pPr algn="ctr"/>
            <a:r>
              <a:rPr kumimoji="0" lang="en-US" sz="2000" b="0" i="0" u="none" strike="noStrike" kern="1200" cap="none" spc="0" normalizeH="0" baseline="0" noProof="0" dirty="0">
                <a:ln>
                  <a:noFill/>
                </a:ln>
                <a:solidFill>
                  <a:srgbClr val="0070C0"/>
                </a:solidFill>
                <a:effectLst/>
                <a:uLnTx/>
                <a:uFillTx/>
                <a:latin typeface="Microsoft YaHei" panose="020B0503020204020204" charset="-122"/>
                <a:ea typeface="Microsoft YaHei" panose="020B0503020204020204" charset="-122"/>
              </a:rPr>
              <a:t>By: KOORAPETSE LESOTLHO (3121999299)   Supervisor: SN ENGR. Qi Yang</a:t>
            </a:r>
            <a:br>
              <a:rPr kumimoji="0" lang="en-US" sz="2000" b="0" i="0" u="none" strike="noStrike" kern="1200" cap="none" spc="0" normalizeH="0" baseline="0" noProof="0" dirty="0">
                <a:ln>
                  <a:noFill/>
                </a:ln>
                <a:solidFill>
                  <a:srgbClr val="0070C0"/>
                </a:solidFill>
                <a:effectLst/>
                <a:uLnTx/>
                <a:uFillTx/>
                <a:latin typeface="Microsoft YaHei" panose="020B0503020204020204" charset="-122"/>
                <a:ea typeface="Microsoft YaHei" panose="020B0503020204020204" charset="-122"/>
              </a:rPr>
            </a:br>
            <a:r>
              <a:rPr kumimoji="0" lang="en-US" sz="2000" b="0" i="0" u="none" strike="noStrike" kern="1200" cap="none" spc="0" normalizeH="0" baseline="0" noProof="0" dirty="0">
                <a:ln>
                  <a:noFill/>
                </a:ln>
                <a:solidFill>
                  <a:srgbClr val="0070C0"/>
                </a:solidFill>
                <a:effectLst/>
                <a:uLnTx/>
                <a:uFillTx/>
                <a:latin typeface="Microsoft YaHei" panose="020B0503020204020204" charset="-122"/>
                <a:ea typeface="Microsoft YaHei" panose="020B0503020204020204" charset="-122"/>
              </a:rPr>
              <a:t>Master of Computer Science and Technology</a:t>
            </a:r>
            <a:br>
              <a:rPr kumimoji="0" lang="en-US" sz="5400" b="0" i="0" u="none" strike="noStrike" kern="1200" cap="none" spc="0" normalizeH="0" baseline="0" noProof="0" dirty="0">
                <a:ln>
                  <a:noFill/>
                </a:ln>
                <a:solidFill>
                  <a:srgbClr val="0070C0"/>
                </a:solidFill>
                <a:effectLst/>
                <a:uLnTx/>
                <a:uFillTx/>
                <a:latin typeface="Microsoft YaHei" panose="020B0503020204020204" charset="-122"/>
                <a:ea typeface="Microsoft YaHei" panose="020B0503020204020204" charset="-122"/>
              </a:rPr>
            </a:br>
            <a:endParaRPr lang="en-US" sz="1600" dirty="0"/>
          </a:p>
        </p:txBody>
      </p:sp>
    </p:spTree>
  </p:cSld>
  <p:clrMapOvr>
    <a:masterClrMapping/>
  </p:clrMapOvr>
  <mc:AlternateContent xmlns:mc="http://schemas.openxmlformats.org/markup-compatibility/2006" xmlns:p14="http://schemas.microsoft.com/office/powerpoint/2010/main">
    <mc:Choice Requires="p14">
      <p:transition spd="slow" p14:dur="20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EBFC5-076D-4BB1-B14A-90AC5E6A3223}"/>
              </a:ext>
            </a:extLst>
          </p:cNvPr>
          <p:cNvSpPr>
            <a:spLocks noGrp="1"/>
          </p:cNvSpPr>
          <p:nvPr>
            <p:ph type="title"/>
          </p:nvPr>
        </p:nvSpPr>
        <p:spPr/>
        <p:txBody>
          <a:bodyPr>
            <a:normAutofit/>
          </a:bodyPr>
          <a:lstStyle/>
          <a:p>
            <a:r>
              <a:rPr lang="en-US" sz="2400" dirty="0"/>
              <a:t>Implementation details &amp;  Data Augmentation </a:t>
            </a:r>
          </a:p>
        </p:txBody>
      </p:sp>
      <p:sp>
        <p:nvSpPr>
          <p:cNvPr id="3" name="Content Placeholder 2">
            <a:extLst>
              <a:ext uri="{FF2B5EF4-FFF2-40B4-BE49-F238E27FC236}">
                <a16:creationId xmlns:a16="http://schemas.microsoft.com/office/drawing/2014/main" id="{B0A3D7EF-5821-43AA-8605-4F83A9CC8EF4}"/>
              </a:ext>
            </a:extLst>
          </p:cNvPr>
          <p:cNvSpPr>
            <a:spLocks noGrp="1"/>
          </p:cNvSpPr>
          <p:nvPr>
            <p:ph idx="1"/>
          </p:nvPr>
        </p:nvSpPr>
        <p:spPr/>
        <p:txBody>
          <a:bodyPr>
            <a:normAutofit/>
          </a:bodyPr>
          <a:lstStyle/>
          <a:p>
            <a:r>
              <a:rPr lang="en-US" sz="1200" dirty="0" err="1">
                <a:latin typeface="+mn-lt"/>
              </a:rPr>
              <a:t>Keras</a:t>
            </a:r>
            <a:r>
              <a:rPr lang="en-US" sz="1200" dirty="0">
                <a:latin typeface="+mn-lt"/>
              </a:rPr>
              <a:t> and TensorFlow were used as backends for developing the </a:t>
            </a:r>
            <a:r>
              <a:rPr lang="en-US" sz="1200" dirty="0" err="1">
                <a:latin typeface="+mn-lt"/>
              </a:rPr>
              <a:t>NanoNet</a:t>
            </a:r>
            <a:r>
              <a:rPr lang="en-US" sz="1200" dirty="0">
                <a:latin typeface="+mn-lt"/>
              </a:rPr>
              <a:t> model. The model was tested on a Lenovo ThinkPad T470s with an Intel Core i5-7300U CPU clocked at 2.60 GHz and an Intel SoC architecture. The source code for the </a:t>
            </a:r>
            <a:r>
              <a:rPr lang="en-US" sz="1200" dirty="0" err="1">
                <a:latin typeface="+mn-lt"/>
              </a:rPr>
              <a:t>NanoNet</a:t>
            </a:r>
            <a:r>
              <a:rPr lang="en-US" sz="1200" dirty="0">
                <a:latin typeface="+mn-lt"/>
              </a:rPr>
              <a:t> model can be found at </a:t>
            </a:r>
            <a:r>
              <a:rPr lang="en-US" sz="1200" dirty="0">
                <a:latin typeface="+mn-lt"/>
                <a:hlinkClick r:id="rId3"/>
              </a:rPr>
              <a:t>https://github.com/lesotlhok/TheaNanoNet</a:t>
            </a:r>
            <a:r>
              <a:rPr lang="en-US" sz="1200" dirty="0">
                <a:latin typeface="+mn-lt"/>
              </a:rPr>
              <a:t>. The model used a batch size of 16 and input images of size 256x256 pixels to optimize computational resources and training time.</a:t>
            </a:r>
          </a:p>
          <a:p>
            <a:r>
              <a:rPr lang="en-US" sz="1200" dirty="0">
                <a:latin typeface="+mn-lt"/>
              </a:rPr>
              <a:t>The model was trained using the </a:t>
            </a:r>
            <a:r>
              <a:rPr lang="en-US" sz="1200" dirty="0" err="1">
                <a:latin typeface="+mn-lt"/>
              </a:rPr>
              <a:t>nadam</a:t>
            </a:r>
            <a:r>
              <a:rPr lang="en-US" sz="1200" dirty="0">
                <a:latin typeface="+mn-lt"/>
              </a:rPr>
              <a:t> optimizer with a learning rate of 1e-4 and the dice coefficient as the loss function. The dice coefficient is effective for segmentation tasks, measuring the similarity between predicted and ground truth masks. A more moderate learning rate was chosen to ensure gradual adjustment of model parameters, leading to improved convergence.</a:t>
            </a:r>
          </a:p>
          <a:p>
            <a:r>
              <a:rPr lang="en-US" sz="1200" dirty="0">
                <a:latin typeface="+mn-lt"/>
              </a:rPr>
              <a:t>To enhance training, the learning rate was reduced by 0.1 percentage points if the validation loss remained unchanged for ten consecutive epochs. This approach prevents overtraining and stabilizes the training process. Additionally, early stopping was implemented based on the validation loss. Training was stopped after a certain number of iterations if the loss did not decrease, aiming to prevent overfitting. By carefully selecting hyperparameters and training techniques, it is expected to improve both training efficiency and the functionality of the </a:t>
            </a:r>
            <a:r>
              <a:rPr lang="en-US" sz="1200" dirty="0" err="1">
                <a:latin typeface="+mn-lt"/>
              </a:rPr>
              <a:t>NanoNet</a:t>
            </a:r>
            <a:r>
              <a:rPr lang="en-US" sz="1200" dirty="0">
                <a:latin typeface="+mn-lt"/>
              </a:rPr>
              <a:t> model.</a:t>
            </a:r>
          </a:p>
        </p:txBody>
      </p:sp>
      <p:graphicFrame>
        <p:nvGraphicFramePr>
          <p:cNvPr id="6" name="Content Placeholder 3">
            <a:extLst>
              <a:ext uri="{FF2B5EF4-FFF2-40B4-BE49-F238E27FC236}">
                <a16:creationId xmlns:a16="http://schemas.microsoft.com/office/drawing/2014/main" id="{6943EBB9-0925-4276-B670-33310ADD2E07}"/>
              </a:ext>
            </a:extLst>
          </p:cNvPr>
          <p:cNvGraphicFramePr>
            <a:graphicFrameLocks/>
          </p:cNvGraphicFramePr>
          <p:nvPr>
            <p:extLst>
              <p:ext uri="{D42A27DB-BD31-4B8C-83A1-F6EECF244321}">
                <p14:modId xmlns:p14="http://schemas.microsoft.com/office/powerpoint/2010/main" val="338575708"/>
              </p:ext>
            </p:extLst>
          </p:nvPr>
        </p:nvGraphicFramePr>
        <p:xfrm>
          <a:off x="1171990" y="4563575"/>
          <a:ext cx="9847384" cy="1423462"/>
        </p:xfrm>
        <a:graphic>
          <a:graphicData uri="http://schemas.openxmlformats.org/drawingml/2006/table">
            <a:tbl>
              <a:tblPr firstRow="1" firstCol="1" bandRow="1">
                <a:tableStyleId>{5C22544A-7EE6-4342-B048-85BDC9FD1C3A}</a:tableStyleId>
              </a:tblPr>
              <a:tblGrid>
                <a:gridCol w="1809785">
                  <a:extLst>
                    <a:ext uri="{9D8B030D-6E8A-4147-A177-3AD203B41FA5}">
                      <a16:colId xmlns:a16="http://schemas.microsoft.com/office/drawing/2014/main" val="824136768"/>
                    </a:ext>
                  </a:extLst>
                </a:gridCol>
                <a:gridCol w="1173133">
                  <a:extLst>
                    <a:ext uri="{9D8B030D-6E8A-4147-A177-3AD203B41FA5}">
                      <a16:colId xmlns:a16="http://schemas.microsoft.com/office/drawing/2014/main" val="1231263490"/>
                    </a:ext>
                  </a:extLst>
                </a:gridCol>
                <a:gridCol w="954495">
                  <a:extLst>
                    <a:ext uri="{9D8B030D-6E8A-4147-A177-3AD203B41FA5}">
                      <a16:colId xmlns:a16="http://schemas.microsoft.com/office/drawing/2014/main" val="252716309"/>
                    </a:ext>
                  </a:extLst>
                </a:gridCol>
                <a:gridCol w="954495">
                  <a:extLst>
                    <a:ext uri="{9D8B030D-6E8A-4147-A177-3AD203B41FA5}">
                      <a16:colId xmlns:a16="http://schemas.microsoft.com/office/drawing/2014/main" val="223345642"/>
                    </a:ext>
                  </a:extLst>
                </a:gridCol>
                <a:gridCol w="954495">
                  <a:extLst>
                    <a:ext uri="{9D8B030D-6E8A-4147-A177-3AD203B41FA5}">
                      <a16:colId xmlns:a16="http://schemas.microsoft.com/office/drawing/2014/main" val="892025330"/>
                    </a:ext>
                  </a:extLst>
                </a:gridCol>
                <a:gridCol w="1046959">
                  <a:extLst>
                    <a:ext uri="{9D8B030D-6E8A-4147-A177-3AD203B41FA5}">
                      <a16:colId xmlns:a16="http://schemas.microsoft.com/office/drawing/2014/main" val="995743096"/>
                    </a:ext>
                  </a:extLst>
                </a:gridCol>
                <a:gridCol w="954495">
                  <a:extLst>
                    <a:ext uri="{9D8B030D-6E8A-4147-A177-3AD203B41FA5}">
                      <a16:colId xmlns:a16="http://schemas.microsoft.com/office/drawing/2014/main" val="3067283308"/>
                    </a:ext>
                  </a:extLst>
                </a:gridCol>
                <a:gridCol w="1070075">
                  <a:extLst>
                    <a:ext uri="{9D8B030D-6E8A-4147-A177-3AD203B41FA5}">
                      <a16:colId xmlns:a16="http://schemas.microsoft.com/office/drawing/2014/main" val="551779660"/>
                    </a:ext>
                  </a:extLst>
                </a:gridCol>
                <a:gridCol w="929452">
                  <a:extLst>
                    <a:ext uri="{9D8B030D-6E8A-4147-A177-3AD203B41FA5}">
                      <a16:colId xmlns:a16="http://schemas.microsoft.com/office/drawing/2014/main" val="4001983470"/>
                    </a:ext>
                  </a:extLst>
                </a:gridCol>
              </a:tblGrid>
              <a:tr h="177393">
                <a:tc>
                  <a:txBody>
                    <a:bodyPr/>
                    <a:lstStyle/>
                    <a:p>
                      <a:pPr indent="127000" algn="just">
                        <a:lnSpc>
                          <a:spcPct val="120000"/>
                        </a:lnSpc>
                      </a:pPr>
                      <a:r>
                        <a:rPr lang="en-US" sz="1100" kern="0" dirty="0">
                          <a:effectLst/>
                        </a:rPr>
                        <a:t>Methods</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Parameter</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DSC</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mIoU</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Recall</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Precision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Accuracy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FPS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80425187"/>
                  </a:ext>
                </a:extLst>
              </a:tr>
              <a:tr h="245324">
                <a:tc>
                  <a:txBody>
                    <a:bodyPr/>
                    <a:lstStyle/>
                    <a:p>
                      <a:pPr indent="127000" algn="just">
                        <a:lnSpc>
                          <a:spcPct val="120000"/>
                        </a:lnSpc>
                      </a:pPr>
                      <a:r>
                        <a:rPr lang="en-US" sz="1100" kern="0">
                          <a:effectLst/>
                        </a:rPr>
                        <a:t>ResUNet (GRSL’18) [38]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8,227,393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20000"/>
                        </a:lnSpc>
                      </a:pPr>
                      <a:r>
                        <a:rPr lang="en-US" sz="1100" kern="0">
                          <a:effectLst/>
                        </a:rPr>
                        <a:t>0.9532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0.9137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0.9785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0.9677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0.9386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17.96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31968594"/>
                  </a:ext>
                </a:extLst>
              </a:tr>
              <a:tr h="268229">
                <a:tc>
                  <a:txBody>
                    <a:bodyPr/>
                    <a:lstStyle/>
                    <a:p>
                      <a:pPr indent="127000" algn="just">
                        <a:lnSpc>
                          <a:spcPct val="120000"/>
                        </a:lnSpc>
                      </a:pPr>
                      <a:r>
                        <a:rPr lang="en-US" sz="1100" kern="0">
                          <a:effectLst/>
                        </a:rPr>
                        <a:t>ResUNet++ (ISM’19) [24]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4,070,385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0.9499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0.9087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0.9762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0.9296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0.9334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15.39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205483111"/>
                  </a:ext>
                </a:extLst>
              </a:tr>
              <a:tr h="242913">
                <a:tc>
                  <a:txBody>
                    <a:bodyPr/>
                    <a:lstStyle/>
                    <a:p>
                      <a:pPr indent="127000" algn="just">
                        <a:lnSpc>
                          <a:spcPct val="120000"/>
                        </a:lnSpc>
                      </a:pPr>
                      <a:r>
                        <a:rPr lang="en-US" sz="1100" kern="0">
                          <a:effectLst/>
                        </a:rPr>
                        <a:t>NanoNet-A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235,425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0.9493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0.9059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0.9351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28.35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788378487"/>
                  </a:ext>
                </a:extLst>
              </a:tr>
              <a:tr h="220927">
                <a:tc>
                  <a:txBody>
                    <a:bodyPr/>
                    <a:lstStyle/>
                    <a:p>
                      <a:pPr indent="127000" algn="just">
                        <a:lnSpc>
                          <a:spcPct val="120000"/>
                        </a:lnSpc>
                      </a:pPr>
                      <a:r>
                        <a:rPr lang="en-US" sz="1100" kern="0">
                          <a:effectLst/>
                        </a:rPr>
                        <a:t>NanoNet-B</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132,049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0.9474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0.9028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0.9682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0.9593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0.9324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27.39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75743329"/>
                  </a:ext>
                </a:extLst>
              </a:tr>
              <a:tr h="259188">
                <a:tc>
                  <a:txBody>
                    <a:bodyPr/>
                    <a:lstStyle/>
                    <a:p>
                      <a:pPr indent="127000" algn="just">
                        <a:lnSpc>
                          <a:spcPct val="120000"/>
                        </a:lnSpc>
                      </a:pPr>
                      <a:r>
                        <a:rPr lang="en-US" sz="1100" kern="0">
                          <a:effectLst/>
                        </a:rPr>
                        <a:t>NanoNet-C</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36,561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0.9465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0.9021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0.9754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0.9629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29.48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772338736"/>
                  </a:ext>
                </a:extLst>
              </a:tr>
            </a:tbl>
          </a:graphicData>
        </a:graphic>
      </p:graphicFrame>
      <p:sp>
        <p:nvSpPr>
          <p:cNvPr id="8" name="TextBox 7">
            <a:extLst>
              <a:ext uri="{FF2B5EF4-FFF2-40B4-BE49-F238E27FC236}">
                <a16:creationId xmlns:a16="http://schemas.microsoft.com/office/drawing/2014/main" id="{573E7B5A-BF97-4BE0-9B03-6FAEB60ED365}"/>
              </a:ext>
            </a:extLst>
          </p:cNvPr>
          <p:cNvSpPr txBox="1"/>
          <p:nvPr/>
        </p:nvSpPr>
        <p:spPr>
          <a:xfrm>
            <a:off x="1054760" y="4001294"/>
            <a:ext cx="10937631" cy="461665"/>
          </a:xfrm>
          <a:prstGeom prst="rect">
            <a:avLst/>
          </a:prstGeom>
          <a:noFill/>
        </p:spPr>
        <p:txBody>
          <a:bodyPr wrap="square">
            <a:spAutoFit/>
          </a:bodyPr>
          <a:lstStyle/>
          <a:p>
            <a:endParaRPr lang="en-US" sz="1200" dirty="0"/>
          </a:p>
          <a:p>
            <a:r>
              <a:rPr lang="en-US" sz="1200" dirty="0"/>
              <a:t>TABLE2: Evaluation of the proposed network performance and contemporary SOTA approaches on the </a:t>
            </a:r>
            <a:r>
              <a:rPr lang="en-US" sz="1200" dirty="0" err="1"/>
              <a:t>KvasirCapsule</a:t>
            </a:r>
            <a:r>
              <a:rPr lang="en-US" sz="1200" dirty="0"/>
              <a:t>-SEG</a:t>
            </a:r>
          </a:p>
        </p:txBody>
      </p:sp>
    </p:spTree>
    <p:extLst>
      <p:ext uri="{BB962C8B-B14F-4D97-AF65-F5344CB8AC3E}">
        <p14:creationId xmlns:p14="http://schemas.microsoft.com/office/powerpoint/2010/main" val="4315940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a:extLst>
              <a:ext uri="{FF2B5EF4-FFF2-40B4-BE49-F238E27FC236}">
                <a16:creationId xmlns:a16="http://schemas.microsoft.com/office/drawing/2014/main" id="{514B8DE1-EAB6-45E1-BB75-721CB05A4CEA}"/>
              </a:ext>
            </a:extLst>
          </p:cNvPr>
          <p:cNvGraphicFramePr>
            <a:graphicFrameLocks noGrp="1"/>
          </p:cNvGraphicFramePr>
          <p:nvPr>
            <p:extLst>
              <p:ext uri="{D42A27DB-BD31-4B8C-83A1-F6EECF244321}">
                <p14:modId xmlns:p14="http://schemas.microsoft.com/office/powerpoint/2010/main" val="1124196912"/>
              </p:ext>
            </p:extLst>
          </p:nvPr>
        </p:nvGraphicFramePr>
        <p:xfrm>
          <a:off x="1090245" y="1930380"/>
          <a:ext cx="9847383" cy="1222125"/>
        </p:xfrm>
        <a:graphic>
          <a:graphicData uri="http://schemas.openxmlformats.org/drawingml/2006/table">
            <a:tbl>
              <a:tblPr firstRow="1" firstCol="1" bandRow="1">
                <a:tableStyleId>{5C22544A-7EE6-4342-B048-85BDC9FD1C3A}</a:tableStyleId>
              </a:tblPr>
              <a:tblGrid>
                <a:gridCol w="1801292">
                  <a:extLst>
                    <a:ext uri="{9D8B030D-6E8A-4147-A177-3AD203B41FA5}">
                      <a16:colId xmlns:a16="http://schemas.microsoft.com/office/drawing/2014/main" val="2678381707"/>
                    </a:ext>
                  </a:extLst>
                </a:gridCol>
                <a:gridCol w="1175788">
                  <a:extLst>
                    <a:ext uri="{9D8B030D-6E8A-4147-A177-3AD203B41FA5}">
                      <a16:colId xmlns:a16="http://schemas.microsoft.com/office/drawing/2014/main" val="2746806451"/>
                    </a:ext>
                  </a:extLst>
                </a:gridCol>
                <a:gridCol w="958571">
                  <a:extLst>
                    <a:ext uri="{9D8B030D-6E8A-4147-A177-3AD203B41FA5}">
                      <a16:colId xmlns:a16="http://schemas.microsoft.com/office/drawing/2014/main" val="1590572050"/>
                    </a:ext>
                  </a:extLst>
                </a:gridCol>
                <a:gridCol w="952597">
                  <a:extLst>
                    <a:ext uri="{9D8B030D-6E8A-4147-A177-3AD203B41FA5}">
                      <a16:colId xmlns:a16="http://schemas.microsoft.com/office/drawing/2014/main" val="2643915341"/>
                    </a:ext>
                  </a:extLst>
                </a:gridCol>
                <a:gridCol w="952597">
                  <a:extLst>
                    <a:ext uri="{9D8B030D-6E8A-4147-A177-3AD203B41FA5}">
                      <a16:colId xmlns:a16="http://schemas.microsoft.com/office/drawing/2014/main" val="123105796"/>
                    </a:ext>
                  </a:extLst>
                </a:gridCol>
                <a:gridCol w="1052614">
                  <a:extLst>
                    <a:ext uri="{9D8B030D-6E8A-4147-A177-3AD203B41FA5}">
                      <a16:colId xmlns:a16="http://schemas.microsoft.com/office/drawing/2014/main" val="113640723"/>
                    </a:ext>
                  </a:extLst>
                </a:gridCol>
                <a:gridCol w="952597">
                  <a:extLst>
                    <a:ext uri="{9D8B030D-6E8A-4147-A177-3AD203B41FA5}">
                      <a16:colId xmlns:a16="http://schemas.microsoft.com/office/drawing/2014/main" val="1370606733"/>
                    </a:ext>
                  </a:extLst>
                </a:gridCol>
                <a:gridCol w="1075920">
                  <a:extLst>
                    <a:ext uri="{9D8B030D-6E8A-4147-A177-3AD203B41FA5}">
                      <a16:colId xmlns:a16="http://schemas.microsoft.com/office/drawing/2014/main" val="1862433033"/>
                    </a:ext>
                  </a:extLst>
                </a:gridCol>
                <a:gridCol w="925407">
                  <a:extLst>
                    <a:ext uri="{9D8B030D-6E8A-4147-A177-3AD203B41FA5}">
                      <a16:colId xmlns:a16="http://schemas.microsoft.com/office/drawing/2014/main" val="1774384007"/>
                    </a:ext>
                  </a:extLst>
                </a:gridCol>
              </a:tblGrid>
              <a:tr h="171137">
                <a:tc>
                  <a:txBody>
                    <a:bodyPr/>
                    <a:lstStyle/>
                    <a:p>
                      <a:pPr indent="127000" algn="just">
                        <a:lnSpc>
                          <a:spcPct val="120000"/>
                        </a:lnSpc>
                      </a:pPr>
                      <a:r>
                        <a:rPr lang="en-US" sz="1100" kern="0">
                          <a:effectLst/>
                        </a:rPr>
                        <a:t>Methods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Parameter</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DSC</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mIoU</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Recall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Precision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Accuracy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FPS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43031543"/>
                  </a:ext>
                </a:extLst>
              </a:tr>
              <a:tr h="236876">
                <a:tc>
                  <a:txBody>
                    <a:bodyPr/>
                    <a:lstStyle/>
                    <a:p>
                      <a:pPr indent="127000" algn="just">
                        <a:lnSpc>
                          <a:spcPct val="120000"/>
                        </a:lnSpc>
                      </a:pPr>
                      <a:r>
                        <a:rPr lang="en-US" sz="1100" kern="0" dirty="0" err="1">
                          <a:effectLst/>
                        </a:rPr>
                        <a:t>ResUNet</a:t>
                      </a:r>
                      <a:r>
                        <a:rPr lang="en-US" sz="1100" kern="0" dirty="0">
                          <a:effectLst/>
                        </a:rPr>
                        <a:t> (GRSL’18) [38]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8,227,393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0.720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0.610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0.7602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0.7624</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0.7327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0.9251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17.72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45582247"/>
                  </a:ext>
                </a:extLst>
              </a:tr>
              <a:tr h="171137">
                <a:tc>
                  <a:txBody>
                    <a:bodyPr/>
                    <a:lstStyle/>
                    <a:p>
                      <a:pPr indent="127000" algn="just">
                        <a:lnSpc>
                          <a:spcPct val="120000"/>
                        </a:lnSpc>
                      </a:pPr>
                      <a:r>
                        <a:rPr lang="en-US" sz="1100" kern="0" dirty="0" err="1">
                          <a:effectLst/>
                        </a:rPr>
                        <a:t>ResUNet</a:t>
                      </a:r>
                      <a:r>
                        <a:rPr lang="en-US" sz="1100" kern="0" dirty="0">
                          <a:effectLst/>
                        </a:rPr>
                        <a:t>++ (ISM’19) [24]</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4,070,385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0.731</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0.636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0.7925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0.7932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0.7478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0.9223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19.79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921301285"/>
                  </a:ext>
                </a:extLst>
              </a:tr>
              <a:tr h="212463">
                <a:tc>
                  <a:txBody>
                    <a:bodyPr/>
                    <a:lstStyle/>
                    <a:p>
                      <a:pPr indent="127000" algn="just">
                        <a:lnSpc>
                          <a:spcPct val="120000"/>
                        </a:lnSpc>
                      </a:pPr>
                      <a:r>
                        <a:rPr lang="en-US" sz="1100" kern="0">
                          <a:effectLst/>
                        </a:rPr>
                        <a:t>NanoNet-A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235,425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0.8227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0.7282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0.8588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0.8367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0.8354</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0.9456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26.13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739894325"/>
                  </a:ext>
                </a:extLst>
              </a:tr>
              <a:tr h="212143">
                <a:tc>
                  <a:txBody>
                    <a:bodyPr/>
                    <a:lstStyle/>
                    <a:p>
                      <a:pPr indent="127000" algn="just">
                        <a:lnSpc>
                          <a:spcPct val="120000"/>
                        </a:lnSpc>
                      </a:pPr>
                      <a:r>
                        <a:rPr lang="en-US" sz="1100" kern="0">
                          <a:effectLst/>
                        </a:rPr>
                        <a:t>NanoNet-B</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132,049</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0.7860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0.6799</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0.8392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0.8004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0.8067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0.9365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29.73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08367428"/>
                  </a:ext>
                </a:extLst>
              </a:tr>
              <a:tr h="171137">
                <a:tc>
                  <a:txBody>
                    <a:bodyPr/>
                    <a:lstStyle/>
                    <a:p>
                      <a:pPr indent="127000" algn="just">
                        <a:lnSpc>
                          <a:spcPct val="120000"/>
                        </a:lnSpc>
                      </a:pPr>
                      <a:r>
                        <a:rPr lang="en-US" sz="1100" kern="0" dirty="0" err="1">
                          <a:effectLst/>
                        </a:rPr>
                        <a:t>NanoNet</a:t>
                      </a:r>
                      <a:r>
                        <a:rPr lang="en-US" sz="1100" kern="0" dirty="0">
                          <a:effectLst/>
                        </a:rPr>
                        <a:t>-C</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36,561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0.7494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0.6360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0.8081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0.7738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0.7719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0.9290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32.17</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43738556"/>
                  </a:ext>
                </a:extLst>
              </a:tr>
            </a:tbl>
          </a:graphicData>
        </a:graphic>
      </p:graphicFrame>
      <p:graphicFrame>
        <p:nvGraphicFramePr>
          <p:cNvPr id="6" name="Table 5">
            <a:extLst>
              <a:ext uri="{FF2B5EF4-FFF2-40B4-BE49-F238E27FC236}">
                <a16:creationId xmlns:a16="http://schemas.microsoft.com/office/drawing/2014/main" id="{BBB3B44D-E858-432A-88CB-7A98A924CFFA}"/>
              </a:ext>
            </a:extLst>
          </p:cNvPr>
          <p:cNvGraphicFramePr>
            <a:graphicFrameLocks noGrp="1"/>
          </p:cNvGraphicFramePr>
          <p:nvPr>
            <p:extLst>
              <p:ext uri="{D42A27DB-BD31-4B8C-83A1-F6EECF244321}">
                <p14:modId xmlns:p14="http://schemas.microsoft.com/office/powerpoint/2010/main" val="2019088557"/>
              </p:ext>
            </p:extLst>
          </p:nvPr>
        </p:nvGraphicFramePr>
        <p:xfrm>
          <a:off x="1090245" y="3667779"/>
          <a:ext cx="9847385" cy="1123216"/>
        </p:xfrm>
        <a:graphic>
          <a:graphicData uri="http://schemas.openxmlformats.org/drawingml/2006/table">
            <a:tbl>
              <a:tblPr firstRow="1" firstCol="1" bandRow="1">
                <a:tableStyleId>{5C22544A-7EE6-4342-B048-85BDC9FD1C3A}</a:tableStyleId>
              </a:tblPr>
              <a:tblGrid>
                <a:gridCol w="1798920">
                  <a:extLst>
                    <a:ext uri="{9D8B030D-6E8A-4147-A177-3AD203B41FA5}">
                      <a16:colId xmlns:a16="http://schemas.microsoft.com/office/drawing/2014/main" val="2276249734"/>
                    </a:ext>
                  </a:extLst>
                </a:gridCol>
                <a:gridCol w="1184370">
                  <a:extLst>
                    <a:ext uri="{9D8B030D-6E8A-4147-A177-3AD203B41FA5}">
                      <a16:colId xmlns:a16="http://schemas.microsoft.com/office/drawing/2014/main" val="4230214938"/>
                    </a:ext>
                  </a:extLst>
                </a:gridCol>
                <a:gridCol w="951969">
                  <a:extLst>
                    <a:ext uri="{9D8B030D-6E8A-4147-A177-3AD203B41FA5}">
                      <a16:colId xmlns:a16="http://schemas.microsoft.com/office/drawing/2014/main" val="2894478112"/>
                    </a:ext>
                  </a:extLst>
                </a:gridCol>
                <a:gridCol w="951969">
                  <a:extLst>
                    <a:ext uri="{9D8B030D-6E8A-4147-A177-3AD203B41FA5}">
                      <a16:colId xmlns:a16="http://schemas.microsoft.com/office/drawing/2014/main" val="4236059748"/>
                    </a:ext>
                  </a:extLst>
                </a:gridCol>
                <a:gridCol w="951969">
                  <a:extLst>
                    <a:ext uri="{9D8B030D-6E8A-4147-A177-3AD203B41FA5}">
                      <a16:colId xmlns:a16="http://schemas.microsoft.com/office/drawing/2014/main" val="1534463366"/>
                    </a:ext>
                  </a:extLst>
                </a:gridCol>
                <a:gridCol w="1054070">
                  <a:extLst>
                    <a:ext uri="{9D8B030D-6E8A-4147-A177-3AD203B41FA5}">
                      <a16:colId xmlns:a16="http://schemas.microsoft.com/office/drawing/2014/main" val="2670437726"/>
                    </a:ext>
                  </a:extLst>
                </a:gridCol>
                <a:gridCol w="951969">
                  <a:extLst>
                    <a:ext uri="{9D8B030D-6E8A-4147-A177-3AD203B41FA5}">
                      <a16:colId xmlns:a16="http://schemas.microsoft.com/office/drawing/2014/main" val="260519597"/>
                    </a:ext>
                  </a:extLst>
                </a:gridCol>
                <a:gridCol w="1077407">
                  <a:extLst>
                    <a:ext uri="{9D8B030D-6E8A-4147-A177-3AD203B41FA5}">
                      <a16:colId xmlns:a16="http://schemas.microsoft.com/office/drawing/2014/main" val="3921942447"/>
                    </a:ext>
                  </a:extLst>
                </a:gridCol>
                <a:gridCol w="924742">
                  <a:extLst>
                    <a:ext uri="{9D8B030D-6E8A-4147-A177-3AD203B41FA5}">
                      <a16:colId xmlns:a16="http://schemas.microsoft.com/office/drawing/2014/main" val="3829932133"/>
                    </a:ext>
                  </a:extLst>
                </a:gridCol>
              </a:tblGrid>
              <a:tr h="148730">
                <a:tc>
                  <a:txBody>
                    <a:bodyPr/>
                    <a:lstStyle/>
                    <a:p>
                      <a:pPr indent="127000" algn="just">
                        <a:lnSpc>
                          <a:spcPct val="120000"/>
                        </a:lnSpc>
                      </a:pPr>
                      <a:r>
                        <a:rPr lang="en-US" sz="1100" kern="0" dirty="0">
                          <a:effectLst/>
                        </a:rPr>
                        <a:t>Methods</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Parameter</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DSC</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mIoU</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Recall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Precision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F2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Accuracy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FPS</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138170150"/>
                  </a:ext>
                </a:extLst>
              </a:tr>
              <a:tr h="172628">
                <a:tc>
                  <a:txBody>
                    <a:bodyPr/>
                    <a:lstStyle/>
                    <a:p>
                      <a:pPr indent="127000" algn="just">
                        <a:lnSpc>
                          <a:spcPct val="120000"/>
                        </a:lnSpc>
                      </a:pPr>
                      <a:r>
                        <a:rPr lang="en-US" sz="1100" kern="0">
                          <a:effectLst/>
                        </a:rPr>
                        <a:t>ResUNet (GRSL’18) [38]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8,227,393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0.6846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0.5599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0.7235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0.7236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0.6961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0.9231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18.54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815701766"/>
                  </a:ext>
                </a:extLst>
              </a:tr>
              <a:tr h="188811">
                <a:tc>
                  <a:txBody>
                    <a:bodyPr/>
                    <a:lstStyle/>
                    <a:p>
                      <a:pPr indent="127000" algn="just">
                        <a:lnSpc>
                          <a:spcPct val="120000"/>
                        </a:lnSpc>
                      </a:pPr>
                      <a:r>
                        <a:rPr lang="en-US" sz="1100" kern="0">
                          <a:effectLst/>
                        </a:rPr>
                        <a:t>ResUNet++ (ISM’19) [24]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4,070,385</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0.6925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0.5849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0.8249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0.6840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0.7434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0.8995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19.47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58647093"/>
                  </a:ext>
                </a:extLst>
              </a:tr>
              <a:tr h="170829">
                <a:tc>
                  <a:txBody>
                    <a:bodyPr/>
                    <a:lstStyle/>
                    <a:p>
                      <a:pPr indent="127000" algn="just">
                        <a:lnSpc>
                          <a:spcPct val="120000"/>
                        </a:lnSpc>
                      </a:pPr>
                      <a:r>
                        <a:rPr lang="en-US" sz="1100" kern="0">
                          <a:effectLst/>
                        </a:rPr>
                        <a:t>NanoNet-A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235,425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0.7364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0.6319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0.8566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0.7310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0.7804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0.9166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28.07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423897106"/>
                  </a:ext>
                </a:extLst>
              </a:tr>
              <a:tr h="173977">
                <a:tc>
                  <a:txBody>
                    <a:bodyPr/>
                    <a:lstStyle/>
                    <a:p>
                      <a:pPr indent="127000" algn="just">
                        <a:lnSpc>
                          <a:spcPct val="120000"/>
                        </a:lnSpc>
                      </a:pPr>
                      <a:r>
                        <a:rPr lang="en-US" sz="1100" kern="0">
                          <a:effectLst/>
                        </a:rPr>
                        <a:t>NanoNet-B</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132,049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0.7378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0.6247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0.8283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0.7373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0.7685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0.9223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29.04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45489570"/>
                  </a:ext>
                </a:extLst>
              </a:tr>
              <a:tr h="182518">
                <a:tc>
                  <a:txBody>
                    <a:bodyPr/>
                    <a:lstStyle/>
                    <a:p>
                      <a:pPr indent="127000" algn="just">
                        <a:lnSpc>
                          <a:spcPct val="120000"/>
                        </a:lnSpc>
                      </a:pPr>
                      <a:r>
                        <a:rPr lang="en-US" sz="1100" kern="0" dirty="0" err="1">
                          <a:effectLst/>
                        </a:rPr>
                        <a:t>NanoNet</a:t>
                      </a:r>
                      <a:r>
                        <a:rPr lang="en-US" sz="1100" kern="0" dirty="0">
                          <a:effectLst/>
                        </a:rPr>
                        <a:t>-C</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36,651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0.7070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0.5866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0.8095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0.7089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0.7432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0.9148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32.66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350658723"/>
                  </a:ext>
                </a:extLst>
              </a:tr>
            </a:tbl>
          </a:graphicData>
        </a:graphic>
      </p:graphicFrame>
      <p:sp>
        <p:nvSpPr>
          <p:cNvPr id="7" name="Title 6">
            <a:extLst>
              <a:ext uri="{FF2B5EF4-FFF2-40B4-BE49-F238E27FC236}">
                <a16:creationId xmlns:a16="http://schemas.microsoft.com/office/drawing/2014/main" id="{FADAB8D5-0025-46FF-B1B7-F89E0964BEF6}"/>
              </a:ext>
            </a:extLst>
          </p:cNvPr>
          <p:cNvSpPr>
            <a:spLocks noGrp="1"/>
          </p:cNvSpPr>
          <p:nvPr>
            <p:ph type="title"/>
          </p:nvPr>
        </p:nvSpPr>
        <p:spPr/>
        <p:txBody>
          <a:bodyPr/>
          <a:lstStyle/>
          <a:p>
            <a:r>
              <a:rPr kumimoji="0" lang="en-US" sz="2400" b="1" i="0" u="none" strike="noStrike" kern="1200" cap="none" spc="0" normalizeH="0" baseline="0" noProof="0" dirty="0">
                <a:ln>
                  <a:noFill/>
                </a:ln>
                <a:solidFill>
                  <a:prstClr val="white"/>
                </a:solidFill>
                <a:effectLst/>
                <a:uLnTx/>
                <a:uFillTx/>
                <a:latin typeface="Microsoft YaHei" panose="020B0503020204020204" charset="-122"/>
                <a:ea typeface="Microsoft YaHei" panose="020B0503020204020204" charset="-122"/>
              </a:rPr>
              <a:t>Implementation details &amp;  Data Augmentation </a:t>
            </a:r>
            <a:endParaRPr lang="en-US" dirty="0"/>
          </a:p>
        </p:txBody>
      </p:sp>
      <p:graphicFrame>
        <p:nvGraphicFramePr>
          <p:cNvPr id="9" name="Table 8">
            <a:extLst>
              <a:ext uri="{FF2B5EF4-FFF2-40B4-BE49-F238E27FC236}">
                <a16:creationId xmlns:a16="http://schemas.microsoft.com/office/drawing/2014/main" id="{18CBEB2F-2609-45C6-B002-AB87422C6C6A}"/>
              </a:ext>
            </a:extLst>
          </p:cNvPr>
          <p:cNvGraphicFramePr>
            <a:graphicFrameLocks noGrp="1"/>
          </p:cNvGraphicFramePr>
          <p:nvPr>
            <p:extLst>
              <p:ext uri="{D42A27DB-BD31-4B8C-83A1-F6EECF244321}">
                <p14:modId xmlns:p14="http://schemas.microsoft.com/office/powerpoint/2010/main" val="3781240359"/>
              </p:ext>
            </p:extLst>
          </p:nvPr>
        </p:nvGraphicFramePr>
        <p:xfrm>
          <a:off x="1090245" y="5241331"/>
          <a:ext cx="9847384" cy="1249792"/>
        </p:xfrm>
        <a:graphic>
          <a:graphicData uri="http://schemas.openxmlformats.org/drawingml/2006/table">
            <a:tbl>
              <a:tblPr firstRow="1" firstCol="1" bandRow="1">
                <a:tableStyleId>{5C22544A-7EE6-4342-B048-85BDC9FD1C3A}</a:tableStyleId>
              </a:tblPr>
              <a:tblGrid>
                <a:gridCol w="1732822">
                  <a:extLst>
                    <a:ext uri="{9D8B030D-6E8A-4147-A177-3AD203B41FA5}">
                      <a16:colId xmlns:a16="http://schemas.microsoft.com/office/drawing/2014/main" val="3610807403"/>
                    </a:ext>
                  </a:extLst>
                </a:gridCol>
                <a:gridCol w="1239389">
                  <a:extLst>
                    <a:ext uri="{9D8B030D-6E8A-4147-A177-3AD203B41FA5}">
                      <a16:colId xmlns:a16="http://schemas.microsoft.com/office/drawing/2014/main" val="2271294515"/>
                    </a:ext>
                  </a:extLst>
                </a:gridCol>
                <a:gridCol w="936556">
                  <a:extLst>
                    <a:ext uri="{9D8B030D-6E8A-4147-A177-3AD203B41FA5}">
                      <a16:colId xmlns:a16="http://schemas.microsoft.com/office/drawing/2014/main" val="3407499377"/>
                    </a:ext>
                  </a:extLst>
                </a:gridCol>
                <a:gridCol w="936556">
                  <a:extLst>
                    <a:ext uri="{9D8B030D-6E8A-4147-A177-3AD203B41FA5}">
                      <a16:colId xmlns:a16="http://schemas.microsoft.com/office/drawing/2014/main" val="3711313474"/>
                    </a:ext>
                  </a:extLst>
                </a:gridCol>
                <a:gridCol w="936556">
                  <a:extLst>
                    <a:ext uri="{9D8B030D-6E8A-4147-A177-3AD203B41FA5}">
                      <a16:colId xmlns:a16="http://schemas.microsoft.com/office/drawing/2014/main" val="2967651597"/>
                    </a:ext>
                  </a:extLst>
                </a:gridCol>
                <a:gridCol w="1102969">
                  <a:extLst>
                    <a:ext uri="{9D8B030D-6E8A-4147-A177-3AD203B41FA5}">
                      <a16:colId xmlns:a16="http://schemas.microsoft.com/office/drawing/2014/main" val="441313807"/>
                    </a:ext>
                  </a:extLst>
                </a:gridCol>
                <a:gridCol w="936556">
                  <a:extLst>
                    <a:ext uri="{9D8B030D-6E8A-4147-A177-3AD203B41FA5}">
                      <a16:colId xmlns:a16="http://schemas.microsoft.com/office/drawing/2014/main" val="696693793"/>
                    </a:ext>
                  </a:extLst>
                </a:gridCol>
                <a:gridCol w="1127157">
                  <a:extLst>
                    <a:ext uri="{9D8B030D-6E8A-4147-A177-3AD203B41FA5}">
                      <a16:colId xmlns:a16="http://schemas.microsoft.com/office/drawing/2014/main" val="85710911"/>
                    </a:ext>
                  </a:extLst>
                </a:gridCol>
                <a:gridCol w="898823">
                  <a:extLst>
                    <a:ext uri="{9D8B030D-6E8A-4147-A177-3AD203B41FA5}">
                      <a16:colId xmlns:a16="http://schemas.microsoft.com/office/drawing/2014/main" val="2312997130"/>
                    </a:ext>
                  </a:extLst>
                </a:gridCol>
              </a:tblGrid>
              <a:tr h="161490">
                <a:tc>
                  <a:txBody>
                    <a:bodyPr/>
                    <a:lstStyle/>
                    <a:p>
                      <a:pPr indent="127000" algn="just">
                        <a:lnSpc>
                          <a:spcPct val="120000"/>
                        </a:lnSpc>
                      </a:pPr>
                      <a:r>
                        <a:rPr lang="en-US" sz="1100" kern="0">
                          <a:effectLst/>
                        </a:rPr>
                        <a:t>Methods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Parameter</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DSC</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mIoU</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Recall</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Precision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Accuracy</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FPS</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025990572"/>
                  </a:ext>
                </a:extLst>
              </a:tr>
              <a:tr h="199685">
                <a:tc>
                  <a:txBody>
                    <a:bodyPr/>
                    <a:lstStyle/>
                    <a:p>
                      <a:pPr indent="127000" algn="just">
                        <a:lnSpc>
                          <a:spcPct val="120000"/>
                        </a:lnSpc>
                      </a:pPr>
                      <a:r>
                        <a:rPr lang="en-US" sz="1100" kern="0">
                          <a:effectLst/>
                        </a:rPr>
                        <a:t>ResUNet (GRSL’18) [38]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8,227,393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0.6640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0.5408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0.7510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0.6841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0.6943</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0.9075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26.55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612995378"/>
                  </a:ext>
                </a:extLst>
              </a:tr>
              <a:tr h="212295">
                <a:tc>
                  <a:txBody>
                    <a:bodyPr/>
                    <a:lstStyle/>
                    <a:p>
                      <a:pPr indent="127000" algn="just">
                        <a:lnSpc>
                          <a:spcPct val="120000"/>
                        </a:lnSpc>
                      </a:pPr>
                      <a:r>
                        <a:rPr lang="en-US" sz="1100" kern="0">
                          <a:effectLst/>
                        </a:rPr>
                        <a:t>ResUNet++ (ISM’19) [24]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4,070,385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0.6940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0.5838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0.8797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0.6591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0.7597</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0.8841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18.58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439428430"/>
                  </a:ext>
                </a:extLst>
              </a:tr>
              <a:tr h="184605">
                <a:tc>
                  <a:txBody>
                    <a:bodyPr/>
                    <a:lstStyle/>
                    <a:p>
                      <a:pPr indent="127000" algn="just">
                        <a:lnSpc>
                          <a:spcPct val="120000"/>
                        </a:lnSpc>
                      </a:pPr>
                      <a:r>
                        <a:rPr lang="en-US" sz="1100" kern="0">
                          <a:effectLst/>
                        </a:rPr>
                        <a:t>NanoNet-A </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235,425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0.7508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0.6466</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0.8238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0.7744</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0.7773</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0.9255</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27.19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694408382"/>
                  </a:ext>
                </a:extLst>
              </a:tr>
              <a:tr h="203065">
                <a:tc>
                  <a:txBody>
                    <a:bodyPr/>
                    <a:lstStyle/>
                    <a:p>
                      <a:pPr indent="127000" algn="just">
                        <a:lnSpc>
                          <a:spcPct val="120000"/>
                        </a:lnSpc>
                      </a:pPr>
                      <a:r>
                        <a:rPr lang="en-US" sz="1100" kern="0">
                          <a:effectLst/>
                        </a:rPr>
                        <a:t>NanoNet-B</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132,049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0.7362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0.6238</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0.8109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0.7532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0.7646</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0.9252</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29.91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659509441"/>
                  </a:ext>
                </a:extLst>
              </a:tr>
              <a:tr h="260985">
                <a:tc>
                  <a:txBody>
                    <a:bodyPr/>
                    <a:lstStyle/>
                    <a:p>
                      <a:pPr indent="127000" algn="just">
                        <a:lnSpc>
                          <a:spcPct val="120000"/>
                        </a:lnSpc>
                      </a:pPr>
                      <a:r>
                        <a:rPr lang="en-US" sz="1100" kern="0" dirty="0" err="1">
                          <a:effectLst/>
                        </a:rPr>
                        <a:t>NanoNet</a:t>
                      </a:r>
                      <a:r>
                        <a:rPr lang="en-US" sz="1100" kern="0" dirty="0">
                          <a:effectLst/>
                        </a:rPr>
                        <a:t>-C</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36,651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0.7001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0.5792</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a:effectLst/>
                        </a:rPr>
                        <a:t>0.8000</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20000"/>
                        </a:lnSpc>
                        <a:tabLst>
                          <a:tab pos="391795" algn="ctr"/>
                        </a:tabLst>
                      </a:pPr>
                      <a:r>
                        <a:rPr lang="en-US" sz="1100" kern="0">
                          <a:effectLst/>
                        </a:rPr>
                        <a:t>0.7159</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0.7380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20000"/>
                        </a:lnSpc>
                      </a:pPr>
                      <a:r>
                        <a:rPr lang="en-US" sz="1100" kern="0">
                          <a:effectLst/>
                        </a:rPr>
                        <a:t>0.9091</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just">
                        <a:lnSpc>
                          <a:spcPct val="120000"/>
                        </a:lnSpc>
                      </a:pPr>
                      <a:r>
                        <a:rPr lang="en-US" sz="1100" kern="0" dirty="0">
                          <a:effectLst/>
                        </a:rPr>
                        <a:t>32.98</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058727581"/>
                  </a:ext>
                </a:extLst>
              </a:tr>
            </a:tbl>
          </a:graphicData>
        </a:graphic>
      </p:graphicFrame>
      <p:sp>
        <p:nvSpPr>
          <p:cNvPr id="11" name="TextBox 10">
            <a:extLst>
              <a:ext uri="{FF2B5EF4-FFF2-40B4-BE49-F238E27FC236}">
                <a16:creationId xmlns:a16="http://schemas.microsoft.com/office/drawing/2014/main" id="{5C250CAB-BE87-4EC9-8DD5-A81CB46BB7F7}"/>
              </a:ext>
            </a:extLst>
          </p:cNvPr>
          <p:cNvSpPr txBox="1"/>
          <p:nvPr/>
        </p:nvSpPr>
        <p:spPr>
          <a:xfrm>
            <a:off x="1008185" y="4964332"/>
            <a:ext cx="8768864" cy="276999"/>
          </a:xfrm>
          <a:prstGeom prst="rect">
            <a:avLst/>
          </a:prstGeom>
          <a:noFill/>
        </p:spPr>
        <p:txBody>
          <a:bodyPr wrap="square">
            <a:spAutoFit/>
          </a:bodyPr>
          <a:lstStyle/>
          <a:p>
            <a:r>
              <a:rPr lang="en-US" sz="1200" dirty="0"/>
              <a:t>TABLE 5: Evaluation of the proposed network performance and contemporary SOTA approaches on the </a:t>
            </a:r>
            <a:r>
              <a:rPr lang="en-US" sz="1200" dirty="0" err="1"/>
              <a:t>Endotect</a:t>
            </a:r>
            <a:r>
              <a:rPr lang="en-US" sz="1200" dirty="0"/>
              <a:t> 2020 dataset [18]</a:t>
            </a:r>
          </a:p>
        </p:txBody>
      </p:sp>
      <p:sp>
        <p:nvSpPr>
          <p:cNvPr id="13" name="TextBox 12">
            <a:extLst>
              <a:ext uri="{FF2B5EF4-FFF2-40B4-BE49-F238E27FC236}">
                <a16:creationId xmlns:a16="http://schemas.microsoft.com/office/drawing/2014/main" id="{1E43F499-ABBF-4734-BE63-378FDAA840D1}"/>
              </a:ext>
            </a:extLst>
          </p:cNvPr>
          <p:cNvSpPr txBox="1"/>
          <p:nvPr/>
        </p:nvSpPr>
        <p:spPr>
          <a:xfrm>
            <a:off x="1008185" y="3327492"/>
            <a:ext cx="8390792" cy="276999"/>
          </a:xfrm>
          <a:prstGeom prst="rect">
            <a:avLst/>
          </a:prstGeom>
          <a:noFill/>
        </p:spPr>
        <p:txBody>
          <a:bodyPr wrap="square">
            <a:spAutoFit/>
          </a:bodyPr>
          <a:lstStyle/>
          <a:p>
            <a:r>
              <a:rPr lang="en-US" sz="1200" dirty="0"/>
              <a:t>TABLE 4: Evaluation of the proposed network performance and contemporary SOTA approaches on the Medico 2020 dataset [17]</a:t>
            </a:r>
          </a:p>
        </p:txBody>
      </p:sp>
      <p:sp>
        <p:nvSpPr>
          <p:cNvPr id="15" name="TextBox 14">
            <a:extLst>
              <a:ext uri="{FF2B5EF4-FFF2-40B4-BE49-F238E27FC236}">
                <a16:creationId xmlns:a16="http://schemas.microsoft.com/office/drawing/2014/main" id="{50E703C2-82E6-4E29-9A51-0D780DD5E32C}"/>
              </a:ext>
            </a:extLst>
          </p:cNvPr>
          <p:cNvSpPr txBox="1"/>
          <p:nvPr/>
        </p:nvSpPr>
        <p:spPr>
          <a:xfrm>
            <a:off x="879233" y="1600803"/>
            <a:ext cx="9261228" cy="294568"/>
          </a:xfrm>
          <a:prstGeom prst="rect">
            <a:avLst/>
          </a:prstGeom>
          <a:noFill/>
        </p:spPr>
        <p:txBody>
          <a:bodyPr wrap="square">
            <a:spAutoFit/>
          </a:bodyPr>
          <a:lstStyle/>
          <a:p>
            <a:pPr indent="127000" algn="just">
              <a:lnSpc>
                <a:spcPct val="120000"/>
              </a:lnSpc>
            </a:pPr>
            <a:r>
              <a:rPr lang="en-US" sz="1200" kern="0" dirty="0">
                <a:effectLst/>
                <a:latin typeface="Times New Roman" panose="02020603050405020304" pitchFamily="18" charset="0"/>
                <a:ea typeface="DengXian" panose="02010600030101010101" pitchFamily="2" charset="-122"/>
              </a:rPr>
              <a:t>TABLE 3 Evaluation of the proposed network performance and contemporary SOTA approaches on the </a:t>
            </a:r>
            <a:r>
              <a:rPr lang="en-US" sz="1200" kern="0" dirty="0" err="1">
                <a:effectLst/>
                <a:latin typeface="Times New Roman" panose="02020603050405020304" pitchFamily="18" charset="0"/>
                <a:ea typeface="DengXian" panose="02010600030101010101" pitchFamily="2" charset="-122"/>
              </a:rPr>
              <a:t>Kvasir</a:t>
            </a:r>
            <a:r>
              <a:rPr lang="en-US" sz="1200" kern="0" dirty="0">
                <a:effectLst/>
                <a:latin typeface="Times New Roman" panose="02020603050405020304" pitchFamily="18" charset="0"/>
                <a:ea typeface="DengXian" panose="02010600030101010101" pitchFamily="2" charset="-122"/>
              </a:rPr>
              <a:t>-SEG [15]</a:t>
            </a:r>
            <a:endParaRPr lang="en-US" sz="1400" kern="100" dirty="0">
              <a:effectLst/>
              <a:latin typeface="Times New Roman" panose="02020603050405020304" pitchFamily="18" charset="0"/>
              <a:ea typeface="SimSun" panose="02010600030101010101" pitchFamily="2" charset="-122"/>
            </a:endParaRPr>
          </a:p>
        </p:txBody>
      </p:sp>
    </p:spTree>
    <p:extLst>
      <p:ext uri="{BB962C8B-B14F-4D97-AF65-F5344CB8AC3E}">
        <p14:creationId xmlns:p14="http://schemas.microsoft.com/office/powerpoint/2010/main" val="105570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ADAB8D5-0025-46FF-B1B7-F89E0964BEF6}"/>
              </a:ext>
            </a:extLst>
          </p:cNvPr>
          <p:cNvSpPr>
            <a:spLocks noGrp="1"/>
          </p:cNvSpPr>
          <p:nvPr>
            <p:ph type="title"/>
          </p:nvPr>
        </p:nvSpPr>
        <p:spPr/>
        <p:txBody>
          <a:bodyPr/>
          <a:lstStyle/>
          <a:p>
            <a:r>
              <a:rPr kumimoji="0" lang="en-US" sz="2400" b="1" i="0" u="none" strike="noStrike" kern="1200" cap="none" spc="0" normalizeH="0" baseline="0" noProof="0" dirty="0">
                <a:ln>
                  <a:noFill/>
                </a:ln>
                <a:solidFill>
                  <a:prstClr val="white"/>
                </a:solidFill>
                <a:effectLst/>
                <a:uLnTx/>
                <a:uFillTx/>
                <a:latin typeface="Microsoft YaHei" panose="020B0503020204020204" charset="-122"/>
                <a:ea typeface="Microsoft YaHei" panose="020B0503020204020204" charset="-122"/>
              </a:rPr>
              <a:t>Pre-trial Model developed </a:t>
            </a:r>
            <a:endParaRPr lang="en-US" dirty="0"/>
          </a:p>
        </p:txBody>
      </p:sp>
      <p:sp>
        <p:nvSpPr>
          <p:cNvPr id="10" name="TextBox 9">
            <a:extLst>
              <a:ext uri="{FF2B5EF4-FFF2-40B4-BE49-F238E27FC236}">
                <a16:creationId xmlns:a16="http://schemas.microsoft.com/office/drawing/2014/main" id="{FB9C91F6-536A-4E59-88D4-F1CB72111207}"/>
              </a:ext>
            </a:extLst>
          </p:cNvPr>
          <p:cNvSpPr txBox="1"/>
          <p:nvPr/>
        </p:nvSpPr>
        <p:spPr>
          <a:xfrm>
            <a:off x="433754" y="2339145"/>
            <a:ext cx="5967046" cy="3600986"/>
          </a:xfrm>
          <a:prstGeom prst="rect">
            <a:avLst/>
          </a:prstGeom>
          <a:noFill/>
        </p:spPr>
        <p:txBody>
          <a:bodyPr wrap="square">
            <a:spAutoFit/>
          </a:bodyPr>
          <a:lstStyle/>
          <a:p>
            <a:pPr marL="171450" indent="-171450" algn="just">
              <a:buFont typeface="Arial" panose="020B0604020202020204" pitchFamily="34" charset="0"/>
              <a:buChar char="•"/>
            </a:pPr>
            <a:r>
              <a:rPr lang="en-US" sz="1200" dirty="0"/>
              <a:t>The study focuses on developing a convolutional neural network (CNN) model for label-based picture classification, with the aim of accurately identifying photos based on annotations. This classification is vital for medical imaging, object identification, and autonomous vehicle navigation systems.</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training process is accelerated using the TensorFlow library and GPU, reducing model construction time and allowing researchers to experiment with various models and hyperparameters efficiently.</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model development involves creating separate training and test sets from the dataset, constructing the CNN model with its optimizer, loss, and metrics. Overfitting is addressed through early stopping and evaluation of both training accuracy and validation loss.</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While the final model achieves a test accuracy of 53%, further progress is needed, as a minimum accuracy of 80% is required for most applications. Potential solutions include acquiring additional data, exploring different architectures and hyperparameters, utilizing data augmentation techniques, employing regularization strategies, and experimenting with various optimizers and starting strategies. Ongoing study and experimentation are crucial to enhancing the model's performance and applicability.</a:t>
            </a:r>
          </a:p>
        </p:txBody>
      </p:sp>
      <p:pic>
        <p:nvPicPr>
          <p:cNvPr id="3" name="Picture 2">
            <a:extLst>
              <a:ext uri="{FF2B5EF4-FFF2-40B4-BE49-F238E27FC236}">
                <a16:creationId xmlns:a16="http://schemas.microsoft.com/office/drawing/2014/main" id="{6FC03C30-B915-4C8D-8050-1329A520D673}"/>
              </a:ext>
            </a:extLst>
          </p:cNvPr>
          <p:cNvPicPr>
            <a:picLocks noChangeAspect="1"/>
          </p:cNvPicPr>
          <p:nvPr/>
        </p:nvPicPr>
        <p:blipFill>
          <a:blip r:embed="rId3"/>
          <a:stretch>
            <a:fillRect/>
          </a:stretch>
        </p:blipFill>
        <p:spPr>
          <a:xfrm>
            <a:off x="6623540" y="2051577"/>
            <a:ext cx="5328454" cy="4176122"/>
          </a:xfrm>
          <a:prstGeom prst="rect">
            <a:avLst/>
          </a:prstGeom>
        </p:spPr>
      </p:pic>
    </p:spTree>
    <p:extLst>
      <p:ext uri="{BB962C8B-B14F-4D97-AF65-F5344CB8AC3E}">
        <p14:creationId xmlns:p14="http://schemas.microsoft.com/office/powerpoint/2010/main" val="405767502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ADAB8D5-0025-46FF-B1B7-F89E0964BEF6}"/>
              </a:ext>
            </a:extLst>
          </p:cNvPr>
          <p:cNvSpPr>
            <a:spLocks noGrp="1"/>
          </p:cNvSpPr>
          <p:nvPr>
            <p:ph type="title"/>
          </p:nvPr>
        </p:nvSpPr>
        <p:spPr/>
        <p:txBody>
          <a:bodyPr/>
          <a:lstStyle/>
          <a:p>
            <a:r>
              <a:rPr kumimoji="0" lang="en-US" sz="2400" b="1" i="0" u="none" strike="noStrike" kern="1200" cap="none" spc="0" normalizeH="0" baseline="0" noProof="0" dirty="0">
                <a:ln>
                  <a:noFill/>
                </a:ln>
                <a:solidFill>
                  <a:prstClr val="white"/>
                </a:solidFill>
                <a:effectLst/>
                <a:uLnTx/>
                <a:uFillTx/>
                <a:latin typeface="Microsoft YaHei" panose="020B0503020204020204" charset="-122"/>
                <a:ea typeface="Microsoft YaHei" panose="020B0503020204020204" charset="-122"/>
              </a:rPr>
              <a:t>Finetuning and Performance Improvement </a:t>
            </a:r>
            <a:endParaRPr lang="en-US" dirty="0"/>
          </a:p>
        </p:txBody>
      </p:sp>
      <p:sp>
        <p:nvSpPr>
          <p:cNvPr id="10" name="TextBox 9">
            <a:extLst>
              <a:ext uri="{FF2B5EF4-FFF2-40B4-BE49-F238E27FC236}">
                <a16:creationId xmlns:a16="http://schemas.microsoft.com/office/drawing/2014/main" id="{FB9C91F6-536A-4E59-88D4-F1CB72111207}"/>
              </a:ext>
            </a:extLst>
          </p:cNvPr>
          <p:cNvSpPr txBox="1"/>
          <p:nvPr/>
        </p:nvSpPr>
        <p:spPr>
          <a:xfrm>
            <a:off x="240006" y="2507732"/>
            <a:ext cx="5773932" cy="2862322"/>
          </a:xfrm>
          <a:prstGeom prst="rect">
            <a:avLst/>
          </a:prstGeom>
          <a:noFill/>
        </p:spPr>
        <p:txBody>
          <a:bodyPr wrap="square">
            <a:spAutoFit/>
          </a:bodyPr>
          <a:lstStyle/>
          <a:p>
            <a:pPr marL="171450" indent="-171450" algn="just">
              <a:buFont typeface="Arial" panose="020B0604020202020204" pitchFamily="34" charset="0"/>
              <a:buChar char="•"/>
            </a:pPr>
            <a:r>
              <a:rPr lang="en-US" sz="1200" dirty="0"/>
              <a:t>Acquiring more data significantly improves the performance of machine learning models, as evidenced by a noticeable 14% boost in accuracy when more data was included in the current case study.</a:t>
            </a:r>
          </a:p>
          <a:p>
            <a:pPr marL="171450" indent="-171450" algn="just">
              <a:buFont typeface="Arial" panose="020B0604020202020204" pitchFamily="34" charset="0"/>
              <a:buChar char="•"/>
            </a:pPr>
            <a:r>
              <a:rPr lang="en-US" sz="1200" dirty="0"/>
              <a:t>The inclusion of a larger and more diverse dataset allowed the model to identify and generalize more detailed and subtle patterns, leading to the observed improvement in performance.</a:t>
            </a:r>
          </a:p>
          <a:p>
            <a:pPr marL="171450" indent="-171450" algn="just">
              <a:buFont typeface="Arial" panose="020B0604020202020204" pitchFamily="34" charset="0"/>
              <a:buChar char="•"/>
            </a:pPr>
            <a:r>
              <a:rPr lang="en-US" sz="1200" dirty="0"/>
              <a:t>The development of a fine-tuning technique, inspired by Lightweight Deep Learning for Real-time Polyp Detection and Segmentation in Colonoscopy, facilitated the optimization of the model's architecture and parameters without compromising accuracy. This technique involved methods such as knowledge distillation, pruning, and quantization.</a:t>
            </a:r>
          </a:p>
          <a:p>
            <a:pPr marL="171450" indent="-171450" algn="just">
              <a:buFont typeface="Arial" panose="020B0604020202020204" pitchFamily="34" charset="0"/>
              <a:buChar char="•"/>
            </a:pPr>
            <a:r>
              <a:rPr lang="en-US" sz="1200" dirty="0"/>
              <a:t>The results highlight the importance of utilizing a large dataset with diverse data and employing advanced approaches to enhance the development and refinement of machine learning models. The source code used for implementing the preliminary model can be found at </a:t>
            </a:r>
            <a:r>
              <a:rPr lang="en-US" sz="1200" dirty="0">
                <a:hlinkClick r:id="rId3"/>
              </a:rPr>
              <a:t>https://github.com/lesotlhok/Thea</a:t>
            </a:r>
            <a:r>
              <a:rPr lang="en-US" sz="1200" dirty="0"/>
              <a:t>. </a:t>
            </a:r>
          </a:p>
        </p:txBody>
      </p:sp>
      <p:pic>
        <p:nvPicPr>
          <p:cNvPr id="5" name="Picture 4">
            <a:extLst>
              <a:ext uri="{FF2B5EF4-FFF2-40B4-BE49-F238E27FC236}">
                <a16:creationId xmlns:a16="http://schemas.microsoft.com/office/drawing/2014/main" id="{93E065EE-9BD5-46D1-A3F7-CBFF5EB4DC65}"/>
              </a:ext>
            </a:extLst>
          </p:cNvPr>
          <p:cNvPicPr/>
          <p:nvPr/>
        </p:nvPicPr>
        <p:blipFill>
          <a:blip r:embed="rId4">
            <a:extLst>
              <a:ext uri="{28A0092B-C50C-407E-A947-70E740481C1C}">
                <a14:useLocalDpi xmlns:a14="http://schemas.microsoft.com/office/drawing/2010/main" val="0"/>
              </a:ext>
            </a:extLst>
          </a:blip>
          <a:stretch>
            <a:fillRect/>
          </a:stretch>
        </p:blipFill>
        <p:spPr>
          <a:xfrm>
            <a:off x="6178062" y="1945346"/>
            <a:ext cx="5773932" cy="3825875"/>
          </a:xfrm>
          <a:prstGeom prst="rect">
            <a:avLst/>
          </a:prstGeom>
        </p:spPr>
      </p:pic>
    </p:spTree>
    <p:extLst>
      <p:ext uri="{BB962C8B-B14F-4D97-AF65-F5344CB8AC3E}">
        <p14:creationId xmlns:p14="http://schemas.microsoft.com/office/powerpoint/2010/main" val="9441809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2E4272-9732-4ECB-BA47-B8B0B29B2AB9}"/>
              </a:ext>
            </a:extLst>
          </p:cNvPr>
          <p:cNvSpPr>
            <a:spLocks noGrp="1"/>
          </p:cNvSpPr>
          <p:nvPr>
            <p:ph type="title"/>
          </p:nvPr>
        </p:nvSpPr>
        <p:spPr/>
        <p:txBody>
          <a:bodyPr>
            <a:noAutofit/>
          </a:bodyPr>
          <a:lstStyle/>
          <a:p>
            <a:r>
              <a:rPr lang="en-US" sz="2000" dirty="0"/>
              <a:t>Conclusion and Future works</a:t>
            </a:r>
          </a:p>
        </p:txBody>
      </p:sp>
      <p:sp>
        <p:nvSpPr>
          <p:cNvPr id="3" name="Content Placeholder 2">
            <a:extLst>
              <a:ext uri="{FF2B5EF4-FFF2-40B4-BE49-F238E27FC236}">
                <a16:creationId xmlns:a16="http://schemas.microsoft.com/office/drawing/2014/main" id="{AE900152-EF57-4BC4-A022-35C19A934029}"/>
              </a:ext>
            </a:extLst>
          </p:cNvPr>
          <p:cNvSpPr>
            <a:spLocks noGrp="1"/>
          </p:cNvSpPr>
          <p:nvPr>
            <p:ph idx="1"/>
          </p:nvPr>
        </p:nvSpPr>
        <p:spPr>
          <a:xfrm>
            <a:off x="837882" y="2060087"/>
            <a:ext cx="10515600" cy="4351338"/>
          </a:xfrm>
        </p:spPr>
        <p:txBody>
          <a:bodyPr>
            <a:normAutofit/>
          </a:bodyPr>
          <a:lstStyle/>
          <a:p>
            <a:pPr algn="just"/>
            <a:r>
              <a:rPr lang="en-US" sz="1600" dirty="0">
                <a:latin typeface="+mn-lt"/>
              </a:rPr>
              <a:t>The </a:t>
            </a:r>
            <a:r>
              <a:rPr lang="en-US" sz="1600" dirty="0" err="1">
                <a:latin typeface="+mn-lt"/>
              </a:rPr>
              <a:t>NanoNet</a:t>
            </a:r>
            <a:r>
              <a:rPr lang="en-US" sz="1600" dirty="0">
                <a:latin typeface="+mn-lt"/>
              </a:rPr>
              <a:t> architecture proposed in this article offers a lightweight and innovative approach for real-time image segmentation of endoscopic and </a:t>
            </a:r>
            <a:r>
              <a:rPr lang="en-US" sz="1600" dirty="0" err="1">
                <a:latin typeface="+mn-lt"/>
              </a:rPr>
              <a:t>colonoscopic</a:t>
            </a:r>
            <a:r>
              <a:rPr lang="en-US" sz="1600" dirty="0">
                <a:latin typeface="+mn-lt"/>
              </a:rPr>
              <a:t> images. It incorporates a modified residual block and a pre-trained MobileNetV2 model, utilizing </a:t>
            </a:r>
            <a:r>
              <a:rPr lang="en-US" sz="1600" dirty="0" err="1">
                <a:latin typeface="+mn-lt"/>
              </a:rPr>
              <a:t>depthwise</a:t>
            </a:r>
            <a:r>
              <a:rPr lang="en-US" sz="1600" dirty="0">
                <a:latin typeface="+mn-lt"/>
              </a:rPr>
              <a:t> separable convolution to achieve accurate segmentation while reducing model size and computational complexity.</a:t>
            </a:r>
          </a:p>
          <a:p>
            <a:pPr algn="just"/>
            <a:r>
              <a:rPr lang="en-US" sz="1600" dirty="0">
                <a:latin typeface="+mn-lt"/>
              </a:rPr>
              <a:t>Experimental results demonstrate that the </a:t>
            </a:r>
            <a:r>
              <a:rPr lang="en-US" sz="1600" dirty="0" err="1">
                <a:latin typeface="+mn-lt"/>
              </a:rPr>
              <a:t>NanoNet</a:t>
            </a:r>
            <a:r>
              <a:rPr lang="en-US" sz="1600" dirty="0">
                <a:latin typeface="+mn-lt"/>
              </a:rPr>
              <a:t> architecture outperforms existing state-of-the-art models in terms of both accuracy and processing speed. Its small number of parameters, competitive accuracy, and low latency make it suitable for implementation in clinical systems, potentially improving patient outcomes and reducing clinician workload.</a:t>
            </a:r>
          </a:p>
          <a:p>
            <a:pPr algn="just"/>
            <a:r>
              <a:rPr lang="en-US" sz="1600" dirty="0">
                <a:latin typeface="+mn-lt"/>
              </a:rPr>
              <a:t>The </a:t>
            </a:r>
            <a:r>
              <a:rPr lang="en-US" sz="1600" dirty="0" err="1">
                <a:latin typeface="+mn-lt"/>
              </a:rPr>
              <a:t>NanoNet</a:t>
            </a:r>
            <a:r>
              <a:rPr lang="en-US" sz="1600" dirty="0">
                <a:latin typeface="+mn-lt"/>
              </a:rPr>
              <a:t> architecture does not require initialization, post-processing, or temporal regularization, simplifying model complexity and implementation. Its lightweight design makes it well-suited for deployment on embedded systems or mobile devices, expanding its potential applications.</a:t>
            </a:r>
          </a:p>
          <a:p>
            <a:pPr algn="just"/>
            <a:r>
              <a:rPr lang="en-US" sz="1600" dirty="0">
                <a:latin typeface="+mn-lt"/>
              </a:rPr>
              <a:t>Future work should focus on developing an even lighter-weight encoder than the MobileNetV2 model, further reducing computational costs and enhancing overall efficiency. Additionally, evaluating the performance of the planned model in a clinical setting and expanding its application to other gastrointestinal disorders would contribute to the advancement of automated image segmentation and clinical decision-making in the field. High-quality, diverse datasets and rigorous statistical analysis are necessary to fully assess the strengths, limitations, and clinical relevance of the proposed approaches.</a:t>
            </a:r>
          </a:p>
        </p:txBody>
      </p:sp>
    </p:spTree>
    <p:extLst>
      <p:ext uri="{BB962C8B-B14F-4D97-AF65-F5344CB8AC3E}">
        <p14:creationId xmlns:p14="http://schemas.microsoft.com/office/powerpoint/2010/main" val="281877223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E2A7D6-BE5C-469D-8F30-6B178C9241C3}"/>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0EF04668-EB0C-49C3-86B1-5EEB05DD965F}"/>
              </a:ext>
            </a:extLst>
          </p:cNvPr>
          <p:cNvSpPr>
            <a:spLocks noGrp="1"/>
          </p:cNvSpPr>
          <p:nvPr>
            <p:ph idx="1"/>
          </p:nvPr>
        </p:nvSpPr>
        <p:spPr>
          <a:xfrm>
            <a:off x="674077" y="1629508"/>
            <a:ext cx="10515600" cy="5521569"/>
          </a:xfrm>
        </p:spPr>
        <p:txBody>
          <a:bodyPr>
            <a:noAutofit/>
          </a:bodyPr>
          <a:lstStyle/>
          <a:p>
            <a:pPr marL="342900" lvl="0" indent="-342900" algn="just">
              <a:lnSpc>
                <a:spcPct val="120000"/>
              </a:lnSpc>
              <a:buFont typeface="+mj-lt"/>
              <a:buAutoNum type="arabicPeriod"/>
            </a:pPr>
            <a:r>
              <a:rPr lang="en-US" sz="700" u="sng" kern="100" dirty="0">
                <a:solidFill>
                  <a:srgbClr val="0000FF"/>
                </a:solidFill>
                <a:effectLst/>
                <a:latin typeface="+mn-lt"/>
                <a:ea typeface="SimSun" panose="02010600030101010101" pitchFamily="2" charset="-122"/>
              </a:rPr>
              <a:t>Jha, D., Ali, S., </a:t>
            </a:r>
            <a:r>
              <a:rPr lang="en-US" sz="700" u="sng" kern="100" dirty="0" err="1">
                <a:solidFill>
                  <a:srgbClr val="0000FF"/>
                </a:solidFill>
                <a:effectLst/>
                <a:latin typeface="+mn-lt"/>
                <a:ea typeface="SimSun" panose="02010600030101010101" pitchFamily="2" charset="-122"/>
              </a:rPr>
              <a:t>Tomar</a:t>
            </a:r>
            <a:r>
              <a:rPr lang="en-US" sz="700" u="sng" kern="100" dirty="0">
                <a:solidFill>
                  <a:srgbClr val="0000FF"/>
                </a:solidFill>
                <a:effectLst/>
                <a:latin typeface="+mn-lt"/>
                <a:ea typeface="SimSun" panose="02010600030101010101" pitchFamily="2" charset="-122"/>
              </a:rPr>
              <a:t>, N. K., Johansen, H. D., Johansen, D., </a:t>
            </a:r>
            <a:r>
              <a:rPr lang="en-US" sz="700" u="sng" kern="100" dirty="0" err="1">
                <a:solidFill>
                  <a:srgbClr val="0000FF"/>
                </a:solidFill>
                <a:effectLst/>
                <a:latin typeface="+mn-lt"/>
                <a:ea typeface="SimSun" panose="02010600030101010101" pitchFamily="2" charset="-122"/>
              </a:rPr>
              <a:t>Rittscher</a:t>
            </a:r>
            <a:r>
              <a:rPr lang="en-US" sz="700" u="sng" kern="100" dirty="0">
                <a:solidFill>
                  <a:srgbClr val="0000FF"/>
                </a:solidFill>
                <a:effectLst/>
                <a:latin typeface="+mn-lt"/>
                <a:ea typeface="SimSun" panose="02010600030101010101" pitchFamily="2" charset="-122"/>
              </a:rPr>
              <a:t>, J., </a:t>
            </a:r>
            <a:r>
              <a:rPr lang="en-US" sz="700" u="sng" kern="100" dirty="0" err="1">
                <a:solidFill>
                  <a:srgbClr val="0000FF"/>
                </a:solidFill>
                <a:effectLst/>
                <a:latin typeface="+mn-lt"/>
                <a:ea typeface="SimSun" panose="02010600030101010101" pitchFamily="2" charset="-122"/>
              </a:rPr>
              <a:t>Riegler</a:t>
            </a:r>
            <a:r>
              <a:rPr lang="en-US" sz="700" u="sng" kern="100" dirty="0">
                <a:solidFill>
                  <a:srgbClr val="0000FF"/>
                </a:solidFill>
                <a:effectLst/>
                <a:latin typeface="+mn-lt"/>
                <a:ea typeface="SimSun" panose="02010600030101010101" pitchFamily="2" charset="-122"/>
              </a:rPr>
              <a:t>, M. A., &amp; Halvorsen, P. (2021). </a:t>
            </a:r>
            <a:r>
              <a:rPr lang="en-US" sz="700" kern="100" dirty="0">
                <a:effectLst/>
                <a:latin typeface="+mn-lt"/>
                <a:ea typeface="SimSun" panose="02010600030101010101" pitchFamily="2" charset="-122"/>
              </a:rPr>
              <a:t>Real-Time Polyp Detection, Localization and Segmentation in Colonoscopy Using Deep Learning. IEEE access: practical innovations, open solutions, 9, 40496–40510. </a:t>
            </a:r>
            <a:r>
              <a:rPr lang="en-US" sz="700" u="sng" kern="100" dirty="0">
                <a:solidFill>
                  <a:srgbClr val="0000FF"/>
                </a:solidFill>
                <a:effectLst/>
                <a:latin typeface="+mn-lt"/>
                <a:ea typeface="SimSun" panose="02010600030101010101" pitchFamily="2" charset="-122"/>
                <a:hlinkClick r:id="rId2"/>
              </a:rPr>
              <a:t>https://doi.org/10.1109/ACCESS.2021.3063716</a:t>
            </a:r>
            <a:endParaRPr lang="en-US" sz="700" kern="100" dirty="0">
              <a:effectLst/>
              <a:latin typeface="+mn-lt"/>
              <a:ea typeface="SimSun" panose="02010600030101010101" pitchFamily="2" charset="-122"/>
            </a:endParaRP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Asplund</a:t>
            </a:r>
            <a:r>
              <a:rPr lang="en-US" sz="700" kern="100" dirty="0">
                <a:effectLst/>
                <a:latin typeface="+mn-lt"/>
                <a:ea typeface="SimSun" panose="02010600030101010101" pitchFamily="2" charset="-122"/>
              </a:rPr>
              <a:t>, J., Kauppila, J.H., </a:t>
            </a:r>
            <a:r>
              <a:rPr lang="en-US" sz="700" kern="100" dirty="0" err="1">
                <a:effectLst/>
                <a:latin typeface="+mn-lt"/>
                <a:ea typeface="SimSun" panose="02010600030101010101" pitchFamily="2" charset="-122"/>
              </a:rPr>
              <a:t>Mattsson</a:t>
            </a:r>
            <a:r>
              <a:rPr lang="en-US" sz="700" kern="100" dirty="0">
                <a:effectLst/>
                <a:latin typeface="+mn-lt"/>
                <a:ea typeface="SimSun" panose="02010600030101010101" pitchFamily="2" charset="-122"/>
              </a:rPr>
              <a:t>, F., &amp; </a:t>
            </a:r>
            <a:r>
              <a:rPr lang="en-US" sz="700" kern="100" dirty="0" err="1">
                <a:effectLst/>
                <a:latin typeface="+mn-lt"/>
                <a:ea typeface="SimSun" panose="02010600030101010101" pitchFamily="2" charset="-122"/>
              </a:rPr>
              <a:t>Lagergren</a:t>
            </a:r>
            <a:r>
              <a:rPr lang="en-US" sz="700" kern="100" dirty="0">
                <a:effectLst/>
                <a:latin typeface="+mn-lt"/>
                <a:ea typeface="SimSun" panose="02010600030101010101" pitchFamily="2" charset="-122"/>
              </a:rPr>
              <a:t>, J. (2018). Survival Trends in Gastric Adenocarcinoma: A Population-Based Study in Sweden. </a:t>
            </a:r>
            <a:r>
              <a:rPr lang="en-US" sz="700" i="1" kern="100" dirty="0">
                <a:effectLst/>
                <a:latin typeface="+mn-lt"/>
                <a:ea typeface="SimSun" panose="02010600030101010101" pitchFamily="2" charset="-122"/>
              </a:rPr>
              <a:t>Annals of Surgical Oncology, 25</a:t>
            </a:r>
            <a:r>
              <a:rPr lang="en-US" sz="700" kern="100" dirty="0">
                <a:effectLst/>
                <a:latin typeface="+mn-lt"/>
                <a:ea typeface="SimSun" panose="02010600030101010101" pitchFamily="2" charset="-122"/>
              </a:rPr>
              <a:t>, 2693 - 2702.</a:t>
            </a: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Holme</a:t>
            </a:r>
            <a:r>
              <a:rPr lang="en-US" sz="700" kern="100" dirty="0">
                <a:effectLst/>
                <a:latin typeface="+mn-lt"/>
                <a:ea typeface="SimSun" panose="02010600030101010101" pitchFamily="2" charset="-122"/>
              </a:rPr>
              <a:t>, Ø., </a:t>
            </a:r>
            <a:r>
              <a:rPr lang="en-US" sz="700" kern="100" dirty="0" err="1">
                <a:effectLst/>
                <a:latin typeface="+mn-lt"/>
                <a:ea typeface="SimSun" panose="02010600030101010101" pitchFamily="2" charset="-122"/>
              </a:rPr>
              <a:t>Bretthauer</a:t>
            </a:r>
            <a:r>
              <a:rPr lang="en-US" sz="700" kern="100" dirty="0">
                <a:effectLst/>
                <a:latin typeface="+mn-lt"/>
                <a:ea typeface="SimSun" panose="02010600030101010101" pitchFamily="2" charset="-122"/>
              </a:rPr>
              <a:t>, M., Fretheim, A., </a:t>
            </a:r>
            <a:r>
              <a:rPr lang="en-US" sz="700" kern="100" dirty="0" err="1">
                <a:effectLst/>
                <a:latin typeface="+mn-lt"/>
                <a:ea typeface="SimSun" panose="02010600030101010101" pitchFamily="2" charset="-122"/>
              </a:rPr>
              <a:t>Odgaard</a:t>
            </a:r>
            <a:r>
              <a:rPr lang="en-US" sz="700" kern="100" dirty="0">
                <a:effectLst/>
                <a:latin typeface="+mn-lt"/>
                <a:ea typeface="SimSun" panose="02010600030101010101" pitchFamily="2" charset="-122"/>
              </a:rPr>
              <a:t>-Jensen, J., &amp; Hoff, G. (2013). Flexible sigmoidoscopy versus </a:t>
            </a:r>
            <a:r>
              <a:rPr lang="en-US" sz="700" kern="100" dirty="0" err="1">
                <a:effectLst/>
                <a:latin typeface="+mn-lt"/>
                <a:ea typeface="SimSun" panose="02010600030101010101" pitchFamily="2" charset="-122"/>
              </a:rPr>
              <a:t>faecal</a:t>
            </a:r>
            <a:r>
              <a:rPr lang="en-US" sz="700" kern="100" dirty="0">
                <a:effectLst/>
                <a:latin typeface="+mn-lt"/>
                <a:ea typeface="SimSun" panose="02010600030101010101" pitchFamily="2" charset="-122"/>
              </a:rPr>
              <a:t> occult blood testing for colorectal cancer screening in asymptomatic individuals. </a:t>
            </a:r>
            <a:r>
              <a:rPr lang="en-US" sz="700" i="1" kern="100" dirty="0">
                <a:effectLst/>
                <a:latin typeface="+mn-lt"/>
                <a:ea typeface="SimSun" panose="02010600030101010101" pitchFamily="2" charset="-122"/>
              </a:rPr>
              <a:t>The Cochrane database of systematic reviews</a:t>
            </a:r>
            <a:r>
              <a:rPr lang="en-US" sz="700" kern="100" dirty="0">
                <a:effectLst/>
                <a:latin typeface="+mn-lt"/>
                <a:ea typeface="SimSun" panose="02010600030101010101" pitchFamily="2" charset="-122"/>
              </a:rPr>
              <a:t>, </a:t>
            </a:r>
            <a:r>
              <a:rPr lang="en-US" sz="700" i="1" kern="100" dirty="0">
                <a:effectLst/>
                <a:latin typeface="+mn-lt"/>
                <a:ea typeface="SimSun" panose="02010600030101010101" pitchFamily="2" charset="-122"/>
              </a:rPr>
              <a:t>2013</a:t>
            </a:r>
            <a:r>
              <a:rPr lang="en-US" sz="700" kern="100" dirty="0">
                <a:effectLst/>
                <a:latin typeface="+mn-lt"/>
                <a:ea typeface="SimSun" panose="02010600030101010101" pitchFamily="2" charset="-122"/>
              </a:rPr>
              <a:t>(9), CD009259. </a:t>
            </a:r>
            <a:r>
              <a:rPr lang="en-US" sz="700" u="sng" kern="100" dirty="0">
                <a:solidFill>
                  <a:srgbClr val="0000FF"/>
                </a:solidFill>
                <a:effectLst/>
                <a:latin typeface="+mn-lt"/>
                <a:ea typeface="SimSun" panose="02010600030101010101" pitchFamily="2" charset="-122"/>
                <a:hlinkClick r:id="rId3"/>
              </a:rPr>
              <a:t>https://doi.org/10.1002/14651858.CD009259.pub2</a:t>
            </a:r>
            <a:endParaRPr lang="en-US" sz="700" kern="100" dirty="0">
              <a:effectLst/>
              <a:latin typeface="+mn-lt"/>
              <a:ea typeface="SimSun" panose="02010600030101010101" pitchFamily="2" charset="-122"/>
            </a:endParaRP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Jha, D., </a:t>
            </a:r>
            <a:r>
              <a:rPr lang="en-US" sz="700" kern="100" dirty="0" err="1">
                <a:effectLst/>
                <a:latin typeface="+mn-lt"/>
                <a:ea typeface="SimSun" panose="02010600030101010101" pitchFamily="2" charset="-122"/>
              </a:rPr>
              <a:t>Smedsrud</a:t>
            </a:r>
            <a:r>
              <a:rPr lang="en-US" sz="700" kern="100" dirty="0">
                <a:effectLst/>
                <a:latin typeface="+mn-lt"/>
                <a:ea typeface="SimSun" panose="02010600030101010101" pitchFamily="2" charset="-122"/>
              </a:rPr>
              <a:t>, P.H., </a:t>
            </a:r>
            <a:r>
              <a:rPr lang="en-US" sz="700" kern="100" dirty="0" err="1">
                <a:effectLst/>
                <a:latin typeface="+mn-lt"/>
                <a:ea typeface="SimSun" panose="02010600030101010101" pitchFamily="2" charset="-122"/>
              </a:rPr>
              <a:t>Riegler</a:t>
            </a:r>
            <a:r>
              <a:rPr lang="en-US" sz="700" kern="100" dirty="0">
                <a:effectLst/>
                <a:latin typeface="+mn-lt"/>
                <a:ea typeface="SimSun" panose="02010600030101010101" pitchFamily="2" charset="-122"/>
              </a:rPr>
              <a:t>, M., Johansen, D., Lange, T.D., Halvorsen, P., &amp; Johansen, H.D. (2019). </a:t>
            </a:r>
            <a:r>
              <a:rPr lang="en-US" sz="700" kern="100" dirty="0" err="1">
                <a:effectLst/>
                <a:latin typeface="+mn-lt"/>
                <a:ea typeface="SimSun" panose="02010600030101010101" pitchFamily="2" charset="-122"/>
              </a:rPr>
              <a:t>ResUNet</a:t>
            </a:r>
            <a:r>
              <a:rPr lang="en-US" sz="700" kern="100" dirty="0">
                <a:effectLst/>
                <a:latin typeface="+mn-lt"/>
                <a:ea typeface="SimSun" panose="02010600030101010101" pitchFamily="2" charset="-122"/>
              </a:rPr>
              <a:t>++: An Advanced Architecture for Medical Image Segmentation. </a:t>
            </a:r>
            <a:r>
              <a:rPr lang="en-US" sz="700" i="1" kern="100" dirty="0">
                <a:effectLst/>
                <a:latin typeface="+mn-lt"/>
                <a:ea typeface="SimSun" panose="02010600030101010101" pitchFamily="2" charset="-122"/>
              </a:rPr>
              <a:t>2019 IEEE International Symposium on Multimedia (ISM)</a:t>
            </a:r>
            <a:r>
              <a:rPr lang="en-US" sz="700" kern="100" dirty="0">
                <a:effectLst/>
                <a:latin typeface="+mn-lt"/>
                <a:ea typeface="SimSun" panose="02010600030101010101" pitchFamily="2" charset="-122"/>
              </a:rPr>
              <a:t>, 225-2255.</a:t>
            </a: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Åke</a:t>
            </a:r>
            <a:r>
              <a:rPr lang="en-US" sz="700" kern="100" dirty="0">
                <a:effectLst/>
                <a:latin typeface="+mn-lt"/>
                <a:ea typeface="SimSun" panose="02010600030101010101" pitchFamily="2" charset="-122"/>
              </a:rPr>
              <a:t> </a:t>
            </a:r>
            <a:r>
              <a:rPr lang="en-US" sz="700" kern="100" dirty="0" err="1">
                <a:effectLst/>
                <a:latin typeface="+mn-lt"/>
                <a:ea typeface="SimSun" panose="02010600030101010101" pitchFamily="2" charset="-122"/>
              </a:rPr>
              <a:t>Andrén</a:t>
            </a:r>
            <a:r>
              <a:rPr lang="en-US" sz="700" kern="100" dirty="0">
                <a:effectLst/>
                <a:latin typeface="+mn-lt"/>
                <a:ea typeface="SimSun" panose="02010600030101010101" pitchFamily="2" charset="-122"/>
              </a:rPr>
              <a:t>-Sandberg, René G. </a:t>
            </a:r>
            <a:r>
              <a:rPr lang="en-US" sz="700" kern="100" dirty="0" err="1">
                <a:effectLst/>
                <a:latin typeface="+mn-lt"/>
                <a:ea typeface="SimSun" panose="02010600030101010101" pitchFamily="2" charset="-122"/>
              </a:rPr>
              <a:t>Holzheimer</a:t>
            </a:r>
            <a:r>
              <a:rPr lang="en-US" sz="700" kern="100" dirty="0">
                <a:effectLst/>
                <a:latin typeface="+mn-lt"/>
                <a:ea typeface="SimSun" panose="02010600030101010101" pitchFamily="2" charset="-122"/>
              </a:rPr>
              <a:t> &amp; J. A. </a:t>
            </a:r>
            <a:r>
              <a:rPr lang="en-US" sz="700" kern="100" dirty="0" err="1">
                <a:effectLst/>
                <a:latin typeface="+mn-lt"/>
                <a:ea typeface="SimSun" panose="02010600030101010101" pitchFamily="2" charset="-122"/>
              </a:rPr>
              <a:t>Mannick</a:t>
            </a:r>
            <a:r>
              <a:rPr lang="en-US" sz="700" kern="100" dirty="0">
                <a:effectLst/>
                <a:latin typeface="+mn-lt"/>
                <a:ea typeface="SimSun" panose="02010600030101010101" pitchFamily="2" charset="-122"/>
              </a:rPr>
              <a:t> (Eds): </a:t>
            </a:r>
            <a:r>
              <a:rPr lang="en-US" sz="700" i="1" kern="100" dirty="0">
                <a:effectLst/>
                <a:latin typeface="+mn-lt"/>
                <a:ea typeface="SimSun" panose="02010600030101010101" pitchFamily="2" charset="-122"/>
              </a:rPr>
              <a:t>Surgical treatment. Evidence-based and problem-oriented</a:t>
            </a:r>
            <a:r>
              <a:rPr lang="en-US" sz="700" kern="100" dirty="0">
                <a:effectLst/>
                <a:latin typeface="+mn-lt"/>
                <a:ea typeface="SimSun" panose="02010600030101010101" pitchFamily="2" charset="-122"/>
              </a:rPr>
              <a:t> W. </a:t>
            </a:r>
            <a:r>
              <a:rPr lang="en-US" sz="700" kern="100" dirty="0" err="1">
                <a:effectLst/>
                <a:latin typeface="+mn-lt"/>
                <a:ea typeface="SimSun" panose="02010600030101010101" pitchFamily="2" charset="-122"/>
              </a:rPr>
              <a:t>Zuckschwerdt</a:t>
            </a:r>
            <a:r>
              <a:rPr lang="en-US" sz="700" kern="100" dirty="0">
                <a:effectLst/>
                <a:latin typeface="+mn-lt"/>
                <a:ea typeface="SimSun" panose="02010600030101010101" pitchFamily="2" charset="-122"/>
              </a:rPr>
              <a:t> Verlag, München, Bern, Wien, New York, 2001. (843 pages). Euro 101,70. ISBN 3-88603-714-2, </a:t>
            </a:r>
            <a:r>
              <a:rPr lang="en-US" sz="700" i="1" kern="100" dirty="0">
                <a:effectLst/>
                <a:latin typeface="+mn-lt"/>
                <a:ea typeface="SimSun" panose="02010600030101010101" pitchFamily="2" charset="-122"/>
              </a:rPr>
              <a:t>European Journal of Surgery</a:t>
            </a:r>
            <a:r>
              <a:rPr lang="en-US" sz="700" kern="100" dirty="0">
                <a:effectLst/>
                <a:latin typeface="+mn-lt"/>
                <a:ea typeface="SimSun" panose="02010600030101010101" pitchFamily="2" charset="-122"/>
              </a:rPr>
              <a:t>, Volume 168, Issue 5, August 2002, Page 310, </a:t>
            </a:r>
            <a:r>
              <a:rPr lang="en-US" sz="700" u="sng" kern="100" dirty="0">
                <a:solidFill>
                  <a:srgbClr val="0000FF"/>
                </a:solidFill>
                <a:effectLst/>
                <a:latin typeface="+mn-lt"/>
                <a:ea typeface="SimSun" panose="02010600030101010101" pitchFamily="2" charset="-122"/>
                <a:hlinkClick r:id="rId4"/>
              </a:rPr>
              <a:t>https://doi.org/10.1002/ejs.52</a:t>
            </a:r>
            <a:endParaRPr lang="en-US" sz="700" kern="100" dirty="0">
              <a:effectLst/>
              <a:latin typeface="+mn-lt"/>
              <a:ea typeface="SimSun" panose="02010600030101010101" pitchFamily="2" charset="-122"/>
            </a:endParaRP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Ferlitsch</a:t>
            </a:r>
            <a:r>
              <a:rPr lang="en-US" sz="700" kern="100" dirty="0">
                <a:effectLst/>
                <a:latin typeface="+mn-lt"/>
                <a:ea typeface="SimSun" panose="02010600030101010101" pitchFamily="2" charset="-122"/>
              </a:rPr>
              <a:t>, M., Moss, A., Hassan, C., Bhandari, P., </a:t>
            </a:r>
            <a:r>
              <a:rPr lang="en-US" sz="700" kern="100" dirty="0" err="1">
                <a:effectLst/>
                <a:latin typeface="+mn-lt"/>
                <a:ea typeface="SimSun" panose="02010600030101010101" pitchFamily="2" charset="-122"/>
              </a:rPr>
              <a:t>Dumonceau</a:t>
            </a:r>
            <a:r>
              <a:rPr lang="en-US" sz="700" kern="100" dirty="0">
                <a:effectLst/>
                <a:latin typeface="+mn-lt"/>
                <a:ea typeface="SimSun" panose="02010600030101010101" pitchFamily="2" charset="-122"/>
              </a:rPr>
              <a:t>, J. M., </a:t>
            </a:r>
            <a:r>
              <a:rPr lang="en-US" sz="700" kern="100" dirty="0" err="1">
                <a:effectLst/>
                <a:latin typeface="+mn-lt"/>
                <a:ea typeface="SimSun" panose="02010600030101010101" pitchFamily="2" charset="-122"/>
              </a:rPr>
              <a:t>Paspatis</a:t>
            </a:r>
            <a:r>
              <a:rPr lang="en-US" sz="700" kern="100" dirty="0">
                <a:effectLst/>
                <a:latin typeface="+mn-lt"/>
                <a:ea typeface="SimSun" panose="02010600030101010101" pitchFamily="2" charset="-122"/>
              </a:rPr>
              <a:t>, G., </a:t>
            </a:r>
            <a:r>
              <a:rPr lang="en-US" sz="700" kern="100" dirty="0" err="1">
                <a:effectLst/>
                <a:latin typeface="+mn-lt"/>
                <a:ea typeface="SimSun" panose="02010600030101010101" pitchFamily="2" charset="-122"/>
              </a:rPr>
              <a:t>Jover</a:t>
            </a:r>
            <a:r>
              <a:rPr lang="en-US" sz="700" kern="100" dirty="0">
                <a:effectLst/>
                <a:latin typeface="+mn-lt"/>
                <a:ea typeface="SimSun" panose="02010600030101010101" pitchFamily="2" charset="-122"/>
              </a:rPr>
              <a:t>, R., </a:t>
            </a:r>
            <a:r>
              <a:rPr lang="en-US" sz="700" kern="100" dirty="0" err="1">
                <a:effectLst/>
                <a:latin typeface="+mn-lt"/>
                <a:ea typeface="SimSun" panose="02010600030101010101" pitchFamily="2" charset="-122"/>
              </a:rPr>
              <a:t>Langner</a:t>
            </a:r>
            <a:r>
              <a:rPr lang="en-US" sz="700" kern="100" dirty="0">
                <a:effectLst/>
                <a:latin typeface="+mn-lt"/>
                <a:ea typeface="SimSun" panose="02010600030101010101" pitchFamily="2" charset="-122"/>
              </a:rPr>
              <a:t>, C., </a:t>
            </a:r>
            <a:r>
              <a:rPr lang="en-US" sz="700" kern="100" dirty="0" err="1">
                <a:effectLst/>
                <a:latin typeface="+mn-lt"/>
                <a:ea typeface="SimSun" panose="02010600030101010101" pitchFamily="2" charset="-122"/>
              </a:rPr>
              <a:t>Bronzwaer</a:t>
            </a:r>
            <a:r>
              <a:rPr lang="en-US" sz="700" kern="100" dirty="0">
                <a:effectLst/>
                <a:latin typeface="+mn-lt"/>
                <a:ea typeface="SimSun" panose="02010600030101010101" pitchFamily="2" charset="-122"/>
              </a:rPr>
              <a:t>, M., </a:t>
            </a:r>
            <a:r>
              <a:rPr lang="en-US" sz="700" kern="100" dirty="0" err="1">
                <a:effectLst/>
                <a:latin typeface="+mn-lt"/>
                <a:ea typeface="SimSun" panose="02010600030101010101" pitchFamily="2" charset="-122"/>
              </a:rPr>
              <a:t>Nalankilli</a:t>
            </a:r>
            <a:r>
              <a:rPr lang="en-US" sz="700" kern="100" dirty="0">
                <a:effectLst/>
                <a:latin typeface="+mn-lt"/>
                <a:ea typeface="SimSun" panose="02010600030101010101" pitchFamily="2" charset="-122"/>
              </a:rPr>
              <a:t>, K., </a:t>
            </a:r>
            <a:r>
              <a:rPr lang="en-US" sz="700" kern="100" dirty="0" err="1">
                <a:effectLst/>
                <a:latin typeface="+mn-lt"/>
                <a:ea typeface="SimSun" panose="02010600030101010101" pitchFamily="2" charset="-122"/>
              </a:rPr>
              <a:t>Fockens</a:t>
            </a:r>
            <a:r>
              <a:rPr lang="en-US" sz="700" kern="100" dirty="0">
                <a:effectLst/>
                <a:latin typeface="+mn-lt"/>
                <a:ea typeface="SimSun" panose="02010600030101010101" pitchFamily="2" charset="-122"/>
              </a:rPr>
              <a:t>, P., Hazzan, R., </a:t>
            </a:r>
            <a:r>
              <a:rPr lang="en-US" sz="700" kern="100" dirty="0" err="1">
                <a:effectLst/>
                <a:latin typeface="+mn-lt"/>
                <a:ea typeface="SimSun" panose="02010600030101010101" pitchFamily="2" charset="-122"/>
              </a:rPr>
              <a:t>Gralnek</a:t>
            </a:r>
            <a:r>
              <a:rPr lang="en-US" sz="700" kern="100" dirty="0">
                <a:effectLst/>
                <a:latin typeface="+mn-lt"/>
                <a:ea typeface="SimSun" panose="02010600030101010101" pitchFamily="2" charset="-122"/>
              </a:rPr>
              <a:t>, I. M., </a:t>
            </a:r>
            <a:r>
              <a:rPr lang="en-US" sz="700" kern="100" dirty="0" err="1">
                <a:effectLst/>
                <a:latin typeface="+mn-lt"/>
                <a:ea typeface="SimSun" panose="02010600030101010101" pitchFamily="2" charset="-122"/>
              </a:rPr>
              <a:t>Gschwantler</a:t>
            </a:r>
            <a:r>
              <a:rPr lang="en-US" sz="700" kern="100" dirty="0">
                <a:effectLst/>
                <a:latin typeface="+mn-lt"/>
                <a:ea typeface="SimSun" panose="02010600030101010101" pitchFamily="2" charset="-122"/>
              </a:rPr>
              <a:t>, M., </a:t>
            </a:r>
            <a:r>
              <a:rPr lang="en-US" sz="700" kern="100" dirty="0" err="1">
                <a:effectLst/>
                <a:latin typeface="+mn-lt"/>
                <a:ea typeface="SimSun" panose="02010600030101010101" pitchFamily="2" charset="-122"/>
              </a:rPr>
              <a:t>Waldmann</a:t>
            </a:r>
            <a:r>
              <a:rPr lang="en-US" sz="700" kern="100" dirty="0">
                <a:effectLst/>
                <a:latin typeface="+mn-lt"/>
                <a:ea typeface="SimSun" panose="02010600030101010101" pitchFamily="2" charset="-122"/>
              </a:rPr>
              <a:t>, E., </a:t>
            </a:r>
            <a:r>
              <a:rPr lang="en-US" sz="700" kern="100" dirty="0" err="1">
                <a:effectLst/>
                <a:latin typeface="+mn-lt"/>
                <a:ea typeface="SimSun" panose="02010600030101010101" pitchFamily="2" charset="-122"/>
              </a:rPr>
              <a:t>Jeschek</a:t>
            </a:r>
            <a:r>
              <a:rPr lang="en-US" sz="700" kern="100" dirty="0">
                <a:effectLst/>
                <a:latin typeface="+mn-lt"/>
                <a:ea typeface="SimSun" panose="02010600030101010101" pitchFamily="2" charset="-122"/>
              </a:rPr>
              <a:t>, P., </a:t>
            </a:r>
            <a:r>
              <a:rPr lang="en-US" sz="700" kern="100" dirty="0" err="1">
                <a:effectLst/>
                <a:latin typeface="+mn-lt"/>
                <a:ea typeface="SimSun" panose="02010600030101010101" pitchFamily="2" charset="-122"/>
              </a:rPr>
              <a:t>Penz</a:t>
            </a:r>
            <a:r>
              <a:rPr lang="en-US" sz="700" kern="100" dirty="0">
                <a:effectLst/>
                <a:latin typeface="+mn-lt"/>
                <a:ea typeface="SimSun" panose="02010600030101010101" pitchFamily="2" charset="-122"/>
              </a:rPr>
              <a:t>, D., </a:t>
            </a:r>
            <a:r>
              <a:rPr lang="en-US" sz="700" kern="100" dirty="0" err="1">
                <a:effectLst/>
                <a:latin typeface="+mn-lt"/>
                <a:ea typeface="SimSun" panose="02010600030101010101" pitchFamily="2" charset="-122"/>
              </a:rPr>
              <a:t>Heresbach</a:t>
            </a:r>
            <a:r>
              <a:rPr lang="en-US" sz="700" kern="100" dirty="0">
                <a:effectLst/>
                <a:latin typeface="+mn-lt"/>
                <a:ea typeface="SimSun" panose="02010600030101010101" pitchFamily="2" charset="-122"/>
              </a:rPr>
              <a:t>, D., Moons, L., Lemmers, A., … Bourke, M. J. (2017). Colorectal polypectomy and endoscopic mucosal resection (EMR): European Society of Gastrointestinal Endoscopy (ESGE) Clinical Guideline. </a:t>
            </a:r>
            <a:r>
              <a:rPr lang="en-US" sz="700" i="1" kern="100" dirty="0">
                <a:effectLst/>
                <a:latin typeface="+mn-lt"/>
                <a:ea typeface="SimSun" panose="02010600030101010101" pitchFamily="2" charset="-122"/>
              </a:rPr>
              <a:t>Endoscopy</a:t>
            </a:r>
            <a:r>
              <a:rPr lang="en-US" sz="700" kern="100" dirty="0">
                <a:effectLst/>
                <a:latin typeface="+mn-lt"/>
                <a:ea typeface="SimSun" panose="02010600030101010101" pitchFamily="2" charset="-122"/>
              </a:rPr>
              <a:t>, </a:t>
            </a:r>
            <a:r>
              <a:rPr lang="en-US" sz="700" i="1" kern="100" dirty="0">
                <a:effectLst/>
                <a:latin typeface="+mn-lt"/>
                <a:ea typeface="SimSun" panose="02010600030101010101" pitchFamily="2" charset="-122"/>
              </a:rPr>
              <a:t>49</a:t>
            </a:r>
            <a:r>
              <a:rPr lang="en-US" sz="700" kern="100" dirty="0">
                <a:effectLst/>
                <a:latin typeface="+mn-lt"/>
                <a:ea typeface="SimSun" panose="02010600030101010101" pitchFamily="2" charset="-122"/>
              </a:rPr>
              <a:t>(3), 270–297. </a:t>
            </a:r>
            <a:r>
              <a:rPr lang="en-US" sz="700" u="sng" kern="100" dirty="0">
                <a:solidFill>
                  <a:srgbClr val="0000FF"/>
                </a:solidFill>
                <a:effectLst/>
                <a:latin typeface="+mn-lt"/>
                <a:ea typeface="SimSun" panose="02010600030101010101" pitchFamily="2" charset="-122"/>
                <a:hlinkClick r:id="rId5"/>
              </a:rPr>
              <a:t>https://doi.org/10.1055/s-0043-102569</a:t>
            </a:r>
            <a:r>
              <a:rPr lang="en-US" sz="700" kern="100" dirty="0">
                <a:effectLst/>
                <a:latin typeface="+mn-lt"/>
                <a:ea typeface="SimSun" panose="02010600030101010101" pitchFamily="2" charset="-122"/>
              </a:rPr>
              <a:t> </a:t>
            </a: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Ponugoti</a:t>
            </a:r>
            <a:r>
              <a:rPr lang="en-US" sz="700" kern="100" dirty="0">
                <a:effectLst/>
                <a:latin typeface="+mn-lt"/>
                <a:ea typeface="SimSun" panose="02010600030101010101" pitchFamily="2" charset="-122"/>
              </a:rPr>
              <a:t>, P.L., Cummings, O., &amp; Rex, D.K. (2017). Risk of cancer in small and diminutive colorectal polyps. </a:t>
            </a:r>
            <a:r>
              <a:rPr lang="en-US" sz="700" i="1" kern="100" dirty="0">
                <a:effectLst/>
                <a:latin typeface="+mn-lt"/>
                <a:ea typeface="SimSun" panose="02010600030101010101" pitchFamily="2" charset="-122"/>
              </a:rPr>
              <a:t>Digestive and liver disease: official journal of the Italian Society of Gastroenterology and the Italian Association for the Study of the Liver, 49 1</a:t>
            </a:r>
            <a:r>
              <a:rPr lang="en-US" sz="700" kern="100" dirty="0">
                <a:effectLst/>
                <a:latin typeface="+mn-lt"/>
                <a:ea typeface="SimSun" panose="02010600030101010101" pitchFamily="2" charset="-122"/>
              </a:rPr>
              <a:t>, 34-37 .</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Xu, L., Fan, S., Fan, Y., &amp; Li, L. (2018). Automatic polyp recognition of small bowel in wireless capsule endoscopy images. </a:t>
            </a:r>
            <a:r>
              <a:rPr lang="en-US" sz="700" i="1" kern="100" dirty="0">
                <a:effectLst/>
                <a:latin typeface="+mn-lt"/>
                <a:ea typeface="SimSun" panose="02010600030101010101" pitchFamily="2" charset="-122"/>
              </a:rPr>
              <a:t>Medical Imaging</a:t>
            </a:r>
            <a:r>
              <a:rPr lang="en-US" sz="700" kern="100" dirty="0">
                <a:effectLst/>
                <a:latin typeface="+mn-lt"/>
                <a:ea typeface="SimSun" panose="02010600030101010101" pitchFamily="2" charset="-122"/>
              </a:rPr>
              <a:t>.</a:t>
            </a: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Iakovidis</a:t>
            </a:r>
            <a:r>
              <a:rPr lang="en-US" sz="700" kern="100" dirty="0">
                <a:effectLst/>
                <a:latin typeface="+mn-lt"/>
                <a:ea typeface="SimSun" panose="02010600030101010101" pitchFamily="2" charset="-122"/>
              </a:rPr>
              <a:t>, D.K., </a:t>
            </a:r>
            <a:r>
              <a:rPr lang="en-US" sz="700" kern="100" dirty="0" err="1">
                <a:effectLst/>
                <a:latin typeface="+mn-lt"/>
                <a:ea typeface="SimSun" panose="02010600030101010101" pitchFamily="2" charset="-122"/>
              </a:rPr>
              <a:t>Georgakopoulos</a:t>
            </a:r>
            <a:r>
              <a:rPr lang="en-US" sz="700" kern="100" dirty="0">
                <a:effectLst/>
                <a:latin typeface="+mn-lt"/>
                <a:ea typeface="SimSun" panose="02010600030101010101" pitchFamily="2" charset="-122"/>
              </a:rPr>
              <a:t>, S.V., </a:t>
            </a:r>
            <a:r>
              <a:rPr lang="en-US" sz="700" kern="100" dirty="0" err="1">
                <a:effectLst/>
                <a:latin typeface="+mn-lt"/>
                <a:ea typeface="SimSun" panose="02010600030101010101" pitchFamily="2" charset="-122"/>
              </a:rPr>
              <a:t>Vasilakakis</a:t>
            </a:r>
            <a:r>
              <a:rPr lang="en-US" sz="700" kern="100" dirty="0">
                <a:effectLst/>
                <a:latin typeface="+mn-lt"/>
                <a:ea typeface="SimSun" panose="02010600030101010101" pitchFamily="2" charset="-122"/>
              </a:rPr>
              <a:t>, M.D., </a:t>
            </a:r>
            <a:r>
              <a:rPr lang="en-US" sz="700" kern="100" dirty="0" err="1">
                <a:effectLst/>
                <a:latin typeface="+mn-lt"/>
                <a:ea typeface="SimSun" panose="02010600030101010101" pitchFamily="2" charset="-122"/>
              </a:rPr>
              <a:t>Koulaouzidis</a:t>
            </a:r>
            <a:r>
              <a:rPr lang="en-US" sz="700" kern="100" dirty="0">
                <a:effectLst/>
                <a:latin typeface="+mn-lt"/>
                <a:ea typeface="SimSun" panose="02010600030101010101" pitchFamily="2" charset="-122"/>
              </a:rPr>
              <a:t>, A., &amp; </a:t>
            </a:r>
            <a:r>
              <a:rPr lang="en-US" sz="700" kern="100" dirty="0" err="1">
                <a:effectLst/>
                <a:latin typeface="+mn-lt"/>
                <a:ea typeface="SimSun" panose="02010600030101010101" pitchFamily="2" charset="-122"/>
              </a:rPr>
              <a:t>Plagianakos</a:t>
            </a:r>
            <a:r>
              <a:rPr lang="en-US" sz="700" kern="100" dirty="0">
                <a:effectLst/>
                <a:latin typeface="+mn-lt"/>
                <a:ea typeface="SimSun" panose="02010600030101010101" pitchFamily="2" charset="-122"/>
              </a:rPr>
              <a:t>, V.P. (2018). Detecting and Locating Gastrointestinal Anomalies Using Deep Learning and Iterative Cluster Unification. </a:t>
            </a:r>
            <a:r>
              <a:rPr lang="en-US" sz="700" i="1" kern="100" dirty="0">
                <a:effectLst/>
                <a:latin typeface="+mn-lt"/>
                <a:ea typeface="SimSun" panose="02010600030101010101" pitchFamily="2" charset="-122"/>
              </a:rPr>
              <a:t>IEEE Transactions on Medical Imaging, 37</a:t>
            </a:r>
            <a:r>
              <a:rPr lang="en-US" sz="700" kern="100" dirty="0">
                <a:effectLst/>
                <a:latin typeface="+mn-lt"/>
                <a:ea typeface="SimSun" panose="02010600030101010101" pitchFamily="2" charset="-122"/>
              </a:rPr>
              <a:t>, 2196-2210.</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Ren, S., He, K., </a:t>
            </a:r>
            <a:r>
              <a:rPr lang="en-US" sz="700" kern="100" dirty="0" err="1">
                <a:effectLst/>
                <a:latin typeface="+mn-lt"/>
                <a:ea typeface="SimSun" panose="02010600030101010101" pitchFamily="2" charset="-122"/>
              </a:rPr>
              <a:t>Girshick</a:t>
            </a:r>
            <a:r>
              <a:rPr lang="en-US" sz="700" kern="100" dirty="0">
                <a:effectLst/>
                <a:latin typeface="+mn-lt"/>
                <a:ea typeface="SimSun" panose="02010600030101010101" pitchFamily="2" charset="-122"/>
              </a:rPr>
              <a:t>, R.B., &amp; Sun, J. (2015). Faster R-CNN: Towards Real-Time Object Detection with Region Proposal Networks. </a:t>
            </a:r>
            <a:r>
              <a:rPr lang="en-US" sz="700" i="1" kern="100" dirty="0">
                <a:effectLst/>
                <a:latin typeface="+mn-lt"/>
                <a:ea typeface="SimSun" panose="02010600030101010101" pitchFamily="2" charset="-122"/>
              </a:rPr>
              <a:t>IEEE Transactions on Pattern Analysis and Machine Intelligence, 39</a:t>
            </a:r>
            <a:r>
              <a:rPr lang="en-US" sz="700" kern="100" dirty="0">
                <a:effectLst/>
                <a:latin typeface="+mn-lt"/>
                <a:ea typeface="SimSun" panose="02010600030101010101" pitchFamily="2" charset="-122"/>
              </a:rPr>
              <a:t>, 1137-1149.</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Mo, X., Tao, K., Wang, Q., &amp; Wang, G. (2018). An Efficient Approach for Polyps Detection in Endoscopic Videos Based on Faster R-CNN. </a:t>
            </a:r>
            <a:r>
              <a:rPr lang="en-US" sz="700" i="1" kern="100" dirty="0">
                <a:effectLst/>
                <a:latin typeface="+mn-lt"/>
                <a:ea typeface="SimSun" panose="02010600030101010101" pitchFamily="2" charset="-122"/>
              </a:rPr>
              <a:t>2018 24th International Conference on Pattern Recognition (ICPR)</a:t>
            </a:r>
            <a:r>
              <a:rPr lang="en-US" sz="700" kern="100" dirty="0">
                <a:effectLst/>
                <a:latin typeface="+mn-lt"/>
                <a:ea typeface="SimSun" panose="02010600030101010101" pitchFamily="2" charset="-122"/>
              </a:rPr>
              <a:t>, 3929-3934.</a:t>
            </a:r>
          </a:p>
          <a:p>
            <a:pPr marL="342900" lvl="0" indent="-342900" algn="just">
              <a:lnSpc>
                <a:spcPct val="120000"/>
              </a:lnSpc>
              <a:buFont typeface="+mj-lt"/>
              <a:buAutoNum type="arabicPeriod"/>
            </a:pPr>
            <a:r>
              <a:rPr lang="en-US" sz="700" kern="100" dirty="0" err="1">
                <a:effectLst/>
                <a:latin typeface="+mn-lt"/>
                <a:ea typeface="SimSun" panose="02010600030101010101" pitchFamily="2" charset="-122"/>
              </a:rPr>
              <a:t>Szegedy</a:t>
            </a:r>
            <a:r>
              <a:rPr lang="en-US" sz="700" kern="100" dirty="0">
                <a:effectLst/>
                <a:latin typeface="+mn-lt"/>
                <a:ea typeface="SimSun" panose="02010600030101010101" pitchFamily="2" charset="-122"/>
              </a:rPr>
              <a:t>, C., </a:t>
            </a:r>
            <a:r>
              <a:rPr lang="en-US" sz="700" kern="100" dirty="0" err="1">
                <a:effectLst/>
                <a:latin typeface="+mn-lt"/>
                <a:ea typeface="SimSun" panose="02010600030101010101" pitchFamily="2" charset="-122"/>
              </a:rPr>
              <a:t>Ioffe</a:t>
            </a:r>
            <a:r>
              <a:rPr lang="en-US" sz="700" kern="100" dirty="0">
                <a:effectLst/>
                <a:latin typeface="+mn-lt"/>
                <a:ea typeface="SimSun" panose="02010600030101010101" pitchFamily="2" charset="-122"/>
              </a:rPr>
              <a:t>, S., </a:t>
            </a:r>
            <a:r>
              <a:rPr lang="en-US" sz="700" kern="100" dirty="0" err="1">
                <a:effectLst/>
                <a:latin typeface="+mn-lt"/>
                <a:ea typeface="SimSun" panose="02010600030101010101" pitchFamily="2" charset="-122"/>
              </a:rPr>
              <a:t>Vanhoucke</a:t>
            </a:r>
            <a:r>
              <a:rPr lang="en-US" sz="700" kern="100" dirty="0">
                <a:effectLst/>
                <a:latin typeface="+mn-lt"/>
                <a:ea typeface="SimSun" panose="02010600030101010101" pitchFamily="2" charset="-122"/>
              </a:rPr>
              <a:t>, V., et al. (2017) Inception-v4, Inception-Resnet and the Impact of Residual Connections on Learning. Thirty-First AAAI Conference on Artificial Intelligence, San Francisco, 4-9 February 2017, 4278-4284.</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Y. Shin, H. A. Qadir, L. </a:t>
            </a:r>
            <a:r>
              <a:rPr lang="en-US" sz="700" kern="100" dirty="0" err="1">
                <a:effectLst/>
                <a:latin typeface="+mn-lt"/>
                <a:ea typeface="SimSun" panose="02010600030101010101" pitchFamily="2" charset="-122"/>
              </a:rPr>
              <a:t>Aabakken</a:t>
            </a:r>
            <a:r>
              <a:rPr lang="en-US" sz="700" kern="100" dirty="0">
                <a:effectLst/>
                <a:latin typeface="+mn-lt"/>
                <a:ea typeface="SimSun" panose="02010600030101010101" pitchFamily="2" charset="-122"/>
              </a:rPr>
              <a:t>, J. </a:t>
            </a:r>
            <a:r>
              <a:rPr lang="en-US" sz="700" kern="100" dirty="0" err="1">
                <a:effectLst/>
                <a:latin typeface="+mn-lt"/>
                <a:ea typeface="SimSun" panose="02010600030101010101" pitchFamily="2" charset="-122"/>
              </a:rPr>
              <a:t>Bergsland</a:t>
            </a:r>
            <a:r>
              <a:rPr lang="en-US" sz="700" kern="100" dirty="0">
                <a:effectLst/>
                <a:latin typeface="+mn-lt"/>
                <a:ea typeface="SimSun" panose="02010600030101010101" pitchFamily="2" charset="-122"/>
              </a:rPr>
              <a:t> and I. Balasingham, "Automatic Colon Polyp Detection Using Region Based Deep CNN and Post Learning Approaches," in </a:t>
            </a:r>
            <a:r>
              <a:rPr lang="en-US" sz="700" i="1" kern="100" dirty="0">
                <a:effectLst/>
                <a:latin typeface="+mn-lt"/>
                <a:ea typeface="SimSun" panose="02010600030101010101" pitchFamily="2" charset="-122"/>
              </a:rPr>
              <a:t>IEEE Access</a:t>
            </a:r>
            <a:r>
              <a:rPr lang="en-US" sz="700" kern="100" dirty="0">
                <a:effectLst/>
                <a:latin typeface="+mn-lt"/>
                <a:ea typeface="SimSun" panose="02010600030101010101" pitchFamily="2" charset="-122"/>
              </a:rPr>
              <a:t>, vol. 6, pp. 40950-40962, 2018, </a:t>
            </a:r>
            <a:r>
              <a:rPr lang="en-US" sz="700" kern="100" dirty="0" err="1">
                <a:effectLst/>
                <a:latin typeface="+mn-lt"/>
                <a:ea typeface="SimSun" panose="02010600030101010101" pitchFamily="2" charset="-122"/>
              </a:rPr>
              <a:t>doi</a:t>
            </a:r>
            <a:r>
              <a:rPr lang="en-US" sz="700" kern="100" dirty="0">
                <a:effectLst/>
                <a:latin typeface="+mn-lt"/>
                <a:ea typeface="SimSun" panose="02010600030101010101" pitchFamily="2" charset="-122"/>
              </a:rPr>
              <a:t>: 10.1109/ACCESS.2018.2856402.</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Fan </a:t>
            </a:r>
            <a:r>
              <a:rPr lang="en-US" sz="700" kern="100" dirty="0" err="1">
                <a:effectLst/>
                <a:latin typeface="+mn-lt"/>
                <a:ea typeface="SimSun" panose="02010600030101010101" pitchFamily="2" charset="-122"/>
              </a:rPr>
              <a:t>Shanhui,Liu</a:t>
            </a:r>
            <a:r>
              <a:rPr lang="en-US" sz="700" kern="100" dirty="0">
                <a:effectLst/>
                <a:latin typeface="+mn-lt"/>
                <a:ea typeface="SimSun" panose="02010600030101010101" pitchFamily="2" charset="-122"/>
              </a:rPr>
              <a:t> </a:t>
            </a:r>
            <a:r>
              <a:rPr lang="en-US" sz="700" kern="100" dirty="0" err="1">
                <a:effectLst/>
                <a:latin typeface="+mn-lt"/>
                <a:ea typeface="SimSun" panose="02010600030101010101" pitchFamily="2" charset="-122"/>
              </a:rPr>
              <a:t>Shichen,Cao</a:t>
            </a:r>
            <a:r>
              <a:rPr lang="en-US" sz="700" kern="100" dirty="0">
                <a:effectLst/>
                <a:latin typeface="+mn-lt"/>
                <a:ea typeface="SimSun" panose="02010600030101010101" pitchFamily="2" charset="-122"/>
              </a:rPr>
              <a:t> E, et al. Small Intestinal Polyp Detection in Wireless Capsule Endoscopy Images[J]. Chinese Journal of Biomedical Engineering, 2019, 38(5): 522-532. </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Quentin </a:t>
            </a:r>
            <a:r>
              <a:rPr lang="en-US" sz="700" kern="100" dirty="0" err="1">
                <a:effectLst/>
                <a:latin typeface="+mn-lt"/>
                <a:ea typeface="SimSun" panose="02010600030101010101" pitchFamily="2" charset="-122"/>
              </a:rPr>
              <a:t>Angermann</a:t>
            </a:r>
            <a:r>
              <a:rPr lang="en-US" sz="700" kern="100" dirty="0">
                <a:effectLst/>
                <a:latin typeface="+mn-lt"/>
                <a:ea typeface="SimSun" panose="02010600030101010101" pitchFamily="2" charset="-122"/>
              </a:rPr>
              <a:t> et al. “Towards real-time polyp detection in colonoscopy videos: Adapting still frame-based methodologies for video sequences analysis”. In: Proceedings of Computer Assisted and Robotic Endoscopy and Clinical Image- Based Procedures (CARE CLIP). Vol. 10550. 2017, pp. 29–41.</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Diego Ardila et al. “End-to-end lung cancer screening with three-dimensional deep learning on low-dose chest computed tomography”. In: Nature medicine 25.6 (2019), pp. 954–961. </a:t>
            </a:r>
            <a:r>
              <a:rPr lang="en-US" sz="700" kern="100" dirty="0" err="1">
                <a:effectLst/>
                <a:latin typeface="+mn-lt"/>
                <a:ea typeface="SimSun" panose="02010600030101010101" pitchFamily="2" charset="-122"/>
              </a:rPr>
              <a:t>Debesh</a:t>
            </a:r>
            <a:r>
              <a:rPr lang="en-US" sz="700" kern="100" dirty="0">
                <a:effectLst/>
                <a:latin typeface="+mn-lt"/>
                <a:ea typeface="SimSun" panose="02010600030101010101" pitchFamily="2" charset="-122"/>
              </a:rPr>
              <a:t> Jha et al. “</a:t>
            </a:r>
            <a:r>
              <a:rPr lang="en-US" sz="700" kern="100" dirty="0" err="1">
                <a:effectLst/>
                <a:latin typeface="+mn-lt"/>
                <a:ea typeface="SimSun" panose="02010600030101010101" pitchFamily="2" charset="-122"/>
              </a:rPr>
              <a:t>NanoNet</a:t>
            </a:r>
            <a:r>
              <a:rPr lang="en-US" sz="700" kern="100" dirty="0">
                <a:effectLst/>
                <a:latin typeface="+mn-lt"/>
                <a:ea typeface="SimSun" panose="02010600030101010101" pitchFamily="2" charset="-122"/>
              </a:rPr>
              <a:t>: Real-Time Polyp Segmentation in Video Capsule Endoscopy</a:t>
            </a:r>
          </a:p>
          <a:p>
            <a:pPr marL="342900" lvl="0" indent="-342900" algn="just">
              <a:lnSpc>
                <a:spcPct val="120000"/>
              </a:lnSpc>
              <a:buFont typeface="+mj-lt"/>
              <a:buAutoNum type="arabicPeriod"/>
            </a:pPr>
            <a:r>
              <a:rPr lang="en-US" sz="700" kern="100" dirty="0">
                <a:effectLst/>
                <a:latin typeface="+mn-lt"/>
                <a:ea typeface="SimSun" panose="02010600030101010101" pitchFamily="2" charset="-122"/>
              </a:rPr>
              <a:t>and Colonoscopy”. In: Proceedings of International Symposium on Computer-Based Medical Systems (CBMS). 2021.</a:t>
            </a:r>
          </a:p>
          <a:p>
            <a:pPr marL="342900" lvl="0" indent="-342900" algn="just">
              <a:lnSpc>
                <a:spcPct val="120000"/>
              </a:lnSpc>
              <a:buFont typeface="+mj-lt"/>
              <a:buAutoNum type="arabicPeriod"/>
            </a:pPr>
            <a:endParaRPr lang="en-US" sz="700" kern="100" dirty="0">
              <a:effectLst/>
              <a:latin typeface="+mn-lt"/>
              <a:ea typeface="SimSun" panose="02010600030101010101" pitchFamily="2" charset="-122"/>
            </a:endParaRPr>
          </a:p>
          <a:p>
            <a:pPr marL="342900" lvl="0" indent="-342900" algn="just">
              <a:lnSpc>
                <a:spcPct val="120000"/>
              </a:lnSpc>
              <a:buFont typeface="+mj-lt"/>
              <a:buAutoNum type="arabicPeriod"/>
            </a:pPr>
            <a:endParaRPr lang="en-US" sz="700" kern="100" dirty="0">
              <a:effectLst/>
              <a:latin typeface="+mn-lt"/>
              <a:ea typeface="SimSun" panose="02010600030101010101" pitchFamily="2" charset="-122"/>
            </a:endParaRPr>
          </a:p>
          <a:p>
            <a:pPr marL="342900" lvl="0" indent="-342900" algn="just">
              <a:lnSpc>
                <a:spcPct val="120000"/>
              </a:lnSpc>
              <a:buFont typeface="+mj-lt"/>
              <a:buAutoNum type="arabicPeriod"/>
            </a:pPr>
            <a:endParaRPr lang="en-US" sz="700" kern="100" dirty="0">
              <a:effectLst/>
              <a:latin typeface="+mn-lt"/>
              <a:ea typeface="SimSun" panose="02010600030101010101" pitchFamily="2" charset="-122"/>
            </a:endParaRPr>
          </a:p>
          <a:p>
            <a:endParaRPr lang="en-US" sz="700" dirty="0">
              <a:latin typeface="+mn-lt"/>
            </a:endParaRPr>
          </a:p>
        </p:txBody>
      </p:sp>
    </p:spTree>
    <p:extLst>
      <p:ext uri="{BB962C8B-B14F-4D97-AF65-F5344CB8AC3E}">
        <p14:creationId xmlns:p14="http://schemas.microsoft.com/office/powerpoint/2010/main" val="16143113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D71FB22A-E01A-42F3-AD17-37F04767E049}"/>
              </a:ext>
            </a:extLst>
          </p:cNvPr>
          <p:cNvSpPr txBox="1"/>
          <p:nvPr/>
        </p:nvSpPr>
        <p:spPr>
          <a:xfrm>
            <a:off x="3048000" y="2413337"/>
            <a:ext cx="6096000" cy="1015663"/>
          </a:xfrm>
          <a:prstGeom prst="rect">
            <a:avLst/>
          </a:prstGeom>
          <a:noFill/>
        </p:spPr>
        <p:txBody>
          <a:bodyPr wrap="square">
            <a:spAutoFit/>
          </a:bodyPr>
          <a:lstStyle/>
          <a:p>
            <a:pPr algn="ctr"/>
            <a:r>
              <a:rPr lang="en-US" sz="6000" dirty="0">
                <a:solidFill>
                  <a:schemeClr val="bg1"/>
                </a:solidFill>
              </a:rPr>
              <a:t>THANK YOU</a:t>
            </a:r>
          </a:p>
        </p:txBody>
      </p:sp>
    </p:spTree>
    <p:extLst>
      <p:ext uri="{BB962C8B-B14F-4D97-AF65-F5344CB8AC3E}">
        <p14:creationId xmlns:p14="http://schemas.microsoft.com/office/powerpoint/2010/main" val="34075598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95404-68AF-49FB-9B71-9C08CF7D5716}"/>
              </a:ext>
            </a:extLst>
          </p:cNvPr>
          <p:cNvSpPr>
            <a:spLocks noGrp="1"/>
          </p:cNvSpPr>
          <p:nvPr>
            <p:ph type="title"/>
          </p:nvPr>
        </p:nvSpPr>
        <p:spPr>
          <a:xfrm>
            <a:off x="1938032" y="593359"/>
            <a:ext cx="8058028" cy="451338"/>
          </a:xfrm>
        </p:spPr>
        <p:txBody>
          <a:bodyPr>
            <a:noAutofit/>
          </a:bodyPr>
          <a:lstStyle/>
          <a:p>
            <a:pPr algn="ctr"/>
            <a:r>
              <a:rPr lang="en-US" sz="2400" dirty="0"/>
              <a:t>Introduction and Background of The Research Topic</a:t>
            </a:r>
          </a:p>
        </p:txBody>
      </p:sp>
      <p:pic>
        <p:nvPicPr>
          <p:cNvPr id="6" name="Content Placeholder 5">
            <a:extLst>
              <a:ext uri="{FF2B5EF4-FFF2-40B4-BE49-F238E27FC236}">
                <a16:creationId xmlns:a16="http://schemas.microsoft.com/office/drawing/2014/main" id="{6BA90B01-BC58-4A5E-8A39-0F988C52414A}"/>
              </a:ext>
            </a:extLst>
          </p:cNvPr>
          <p:cNvPicPr>
            <a:picLocks noGrp="1" noChangeAspect="1"/>
          </p:cNvPicPr>
          <p:nvPr>
            <p:ph idx="1"/>
          </p:nvPr>
        </p:nvPicPr>
        <p:blipFill>
          <a:blip r:embed="rId3"/>
          <a:stretch>
            <a:fillRect/>
          </a:stretch>
        </p:blipFill>
        <p:spPr>
          <a:xfrm>
            <a:off x="6096000" y="1840778"/>
            <a:ext cx="5836101" cy="3838796"/>
          </a:xfrm>
          <a:prstGeom prst="rect">
            <a:avLst/>
          </a:prstGeom>
        </p:spPr>
      </p:pic>
      <p:sp>
        <p:nvSpPr>
          <p:cNvPr id="5" name="Text Placeholder 4">
            <a:extLst>
              <a:ext uri="{FF2B5EF4-FFF2-40B4-BE49-F238E27FC236}">
                <a16:creationId xmlns:a16="http://schemas.microsoft.com/office/drawing/2014/main" id="{DC25437D-8F27-4E4B-8547-EC9AE8C0D056}"/>
              </a:ext>
            </a:extLst>
          </p:cNvPr>
          <p:cNvSpPr>
            <a:spLocks noGrp="1"/>
          </p:cNvSpPr>
          <p:nvPr>
            <p:ph type="body" sz="half" idx="2"/>
          </p:nvPr>
        </p:nvSpPr>
        <p:spPr>
          <a:xfrm>
            <a:off x="388041" y="1582871"/>
            <a:ext cx="5579005" cy="4810724"/>
          </a:xfrm>
        </p:spPr>
        <p:txBody>
          <a:bodyPr>
            <a:normAutofit lnSpcReduction="10000"/>
          </a:bodyPr>
          <a:lstStyle/>
          <a:p>
            <a:pPr marL="171450" indent="-171450" algn="just">
              <a:buFont typeface="Arial" panose="020B0604020202020204" pitchFamily="34" charset="0"/>
              <a:buChar char="•"/>
            </a:pPr>
            <a:r>
              <a:rPr lang="en-US" sz="1400" dirty="0">
                <a:latin typeface="+mn-lt"/>
              </a:rPr>
              <a:t>Computer vision breakthroughs, particularly in the field of medical image processing, offer significant potential for changing healthcare technology. Deep Learning (DL) has demonstrated tremendous promise in this field, and the FDA has already authorized numerous AI-based medical devices and algorithms.</a:t>
            </a:r>
          </a:p>
          <a:p>
            <a:pPr marL="171450" indent="-171450" algn="just">
              <a:buFont typeface="Arial" panose="020B0604020202020204" pitchFamily="34" charset="0"/>
              <a:buChar char="•"/>
            </a:pPr>
            <a:r>
              <a:rPr lang="en-US" sz="1400" dirty="0">
                <a:latin typeface="+mn-lt"/>
              </a:rPr>
              <a:t>In medicine, machine learning (ML) has a wide range of applications, including diagnosis, prognosis, treatment, drug discovery, and epidemiological research. ML algorithms like the Lymph Node Assistant (LYNA) and Deep Learning-based Automatic Detection (DLAD) have shown to be useful complementary tools for physicians, and imaging-based DL algorithms have the potential to increase physician diagnostic accuracy.</a:t>
            </a:r>
          </a:p>
          <a:p>
            <a:pPr marL="171450" indent="-171450" algn="just">
              <a:buFont typeface="Arial" panose="020B0604020202020204" pitchFamily="34" charset="0"/>
              <a:buChar char="•"/>
            </a:pPr>
            <a:r>
              <a:rPr lang="en-US" sz="1400" dirty="0">
                <a:latin typeface="+mn-lt"/>
              </a:rPr>
              <a:t>In medical image interpretation, ML models paired with Computer-aided Detection (</a:t>
            </a:r>
            <a:r>
              <a:rPr lang="en-US" sz="1400" dirty="0" err="1">
                <a:latin typeface="+mn-lt"/>
              </a:rPr>
              <a:t>CADe</a:t>
            </a:r>
            <a:r>
              <a:rPr lang="en-US" sz="1400" dirty="0">
                <a:latin typeface="+mn-lt"/>
              </a:rPr>
              <a:t>) or Computer-aided Diagnosis (</a:t>
            </a:r>
            <a:r>
              <a:rPr lang="en-US" sz="1400" dirty="0" err="1">
                <a:latin typeface="+mn-lt"/>
              </a:rPr>
              <a:t>CADx</a:t>
            </a:r>
            <a:r>
              <a:rPr lang="en-US" sz="1400" dirty="0">
                <a:latin typeface="+mn-lt"/>
              </a:rPr>
              <a:t>) systems can greatly improve clinician decision-making. These models serve as secondary observers, enhancing the accuracy of early diagnosis and perhaps decreasing death rates. They also help to improve physician performance and protect patients.</a:t>
            </a:r>
          </a:p>
          <a:p>
            <a:pPr marL="171450" indent="-171450" algn="just">
              <a:buFont typeface="Arial" panose="020B0604020202020204" pitchFamily="34" charset="0"/>
              <a:buChar char="•"/>
            </a:pPr>
            <a:r>
              <a:rPr lang="en-US" sz="1400" dirty="0">
                <a:latin typeface="+mn-lt"/>
              </a:rPr>
              <a:t>The application of machine learning in medicine has various advantages, including enhanced accessibility, particularly in low- and middle-income nations. Machine learning and deep learning systems are more efficient, cost-effective, ethical, and generate reproducible outcomes. These developments have the potential to transform healthcare by enhancing medical picture interpretation, assisting clinician decision-making, and benefiting both patients and medical personnel.</a:t>
            </a:r>
          </a:p>
        </p:txBody>
      </p:sp>
    </p:spTree>
    <p:extLst>
      <p:ext uri="{BB962C8B-B14F-4D97-AF65-F5344CB8AC3E}">
        <p14:creationId xmlns:p14="http://schemas.microsoft.com/office/powerpoint/2010/main" val="194920923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7255D-B022-4BB6-A0E8-F8BFAA1DDE56}"/>
              </a:ext>
            </a:extLst>
          </p:cNvPr>
          <p:cNvSpPr>
            <a:spLocks noGrp="1"/>
          </p:cNvSpPr>
          <p:nvPr>
            <p:ph type="title"/>
          </p:nvPr>
        </p:nvSpPr>
        <p:spPr/>
        <p:txBody>
          <a:bodyPr>
            <a:noAutofit/>
          </a:bodyPr>
          <a:lstStyle/>
          <a:p>
            <a:br>
              <a:rPr lang="en-US" sz="3600" b="1" kern="2200" dirty="0">
                <a:effectLst/>
                <a:latin typeface="Times New Roman" panose="02020603050405020304" pitchFamily="18" charset="0"/>
              </a:rPr>
            </a:br>
            <a:r>
              <a:rPr lang="en-US" sz="3600" b="1" kern="2200" dirty="0">
                <a:effectLst/>
                <a:latin typeface="Times New Roman" panose="02020603050405020304" pitchFamily="18" charset="0"/>
              </a:rPr>
              <a:t>Research aims and objectives </a:t>
            </a:r>
            <a:br>
              <a:rPr lang="en-US" sz="2800" b="1" kern="2200" dirty="0">
                <a:effectLst/>
                <a:latin typeface="Times New Roman" panose="02020603050405020304" pitchFamily="18" charset="0"/>
              </a:rPr>
            </a:br>
            <a:endParaRPr lang="en-US" sz="2800" dirty="0"/>
          </a:p>
        </p:txBody>
      </p:sp>
      <p:sp>
        <p:nvSpPr>
          <p:cNvPr id="3" name="Content Placeholder 2">
            <a:extLst>
              <a:ext uri="{FF2B5EF4-FFF2-40B4-BE49-F238E27FC236}">
                <a16:creationId xmlns:a16="http://schemas.microsoft.com/office/drawing/2014/main" id="{5217E35E-78D1-427B-97E1-34D8321CC012}"/>
              </a:ext>
            </a:extLst>
          </p:cNvPr>
          <p:cNvSpPr>
            <a:spLocks noGrp="1"/>
          </p:cNvSpPr>
          <p:nvPr>
            <p:ph idx="1"/>
          </p:nvPr>
        </p:nvSpPr>
        <p:spPr>
          <a:xfrm>
            <a:off x="4478214" y="1993266"/>
            <a:ext cx="7373817" cy="4308059"/>
          </a:xfrm>
        </p:spPr>
        <p:txBody>
          <a:bodyPr>
            <a:normAutofit/>
          </a:bodyPr>
          <a:lstStyle/>
          <a:p>
            <a:pPr marL="0" indent="0" algn="just">
              <a:buNone/>
            </a:pPr>
            <a:r>
              <a:rPr lang="en-US" sz="1400" b="1" dirty="0">
                <a:latin typeface="+mn-lt"/>
              </a:rPr>
              <a:t>Primary goal: </a:t>
            </a:r>
            <a:r>
              <a:rPr lang="en-US" sz="1400" dirty="0">
                <a:latin typeface="+mn-lt"/>
              </a:rPr>
              <a:t>The primary objective of this research is to develop lightweight weight automated algorithms for the classification, detection, and segmentation of images and videos from the Gastrointestinal tract in order to improve the precision and speed of </a:t>
            </a:r>
            <a:r>
              <a:rPr lang="en-US" sz="1400" dirty="0" err="1">
                <a:latin typeface="+mn-lt"/>
              </a:rPr>
              <a:t>CADe</a:t>
            </a:r>
            <a:r>
              <a:rPr lang="en-US" sz="1400" dirty="0">
                <a:latin typeface="+mn-lt"/>
              </a:rPr>
              <a:t> and </a:t>
            </a:r>
            <a:r>
              <a:rPr lang="en-US" sz="1400" dirty="0" err="1">
                <a:latin typeface="+mn-lt"/>
              </a:rPr>
              <a:t>CADx</a:t>
            </a:r>
            <a:r>
              <a:rPr lang="en-US" sz="1400" dirty="0">
                <a:latin typeface="+mn-lt"/>
              </a:rPr>
              <a:t> systems. This will allow for the automatic identification, detection, and segmentation of potential gastrointestinal lesions that are captured by conventional endoscopy, colonoscopy, or wireless capsule endoscopy (WCE). In addition, one of our goals is to design models that are easy to implement, have consistent and reliable performance over a wide range of datasets, are quickly customizable, and don't interfere with the functioning of endoscopic tools.</a:t>
            </a:r>
          </a:p>
          <a:p>
            <a:pPr algn="just"/>
            <a:r>
              <a:rPr lang="en-US" sz="1400" b="1" dirty="0">
                <a:latin typeface="+mn-lt"/>
              </a:rPr>
              <a:t>Objective I:  </a:t>
            </a:r>
            <a:r>
              <a:rPr lang="en-US" sz="1400" dirty="0">
                <a:latin typeface="+mn-lt"/>
              </a:rPr>
              <a:t>To propose a novel architecture, Nano-Net, that is lightweight, efficient, and capable of real-time performance for colonoscopy image segmentation.</a:t>
            </a:r>
          </a:p>
          <a:p>
            <a:pPr algn="just"/>
            <a:r>
              <a:rPr lang="en-US" sz="1400" b="1" dirty="0">
                <a:latin typeface="+mn-lt"/>
              </a:rPr>
              <a:t>Objective II: </a:t>
            </a:r>
            <a:r>
              <a:rPr lang="en-US" sz="1400" dirty="0">
                <a:latin typeface="+mn-lt"/>
              </a:rPr>
              <a:t>Explore, investigate, and design ML and DL classification and polyp detection methods for the GI tract. </a:t>
            </a:r>
          </a:p>
          <a:p>
            <a:pPr algn="just"/>
            <a:r>
              <a:rPr lang="en-US" sz="1400" b="1" dirty="0">
                <a:latin typeface="+mn-lt"/>
              </a:rPr>
              <a:t>Objective III: </a:t>
            </a:r>
            <a:r>
              <a:rPr lang="en-US" sz="1400" dirty="0">
                <a:latin typeface="+mn-lt"/>
              </a:rPr>
              <a:t>To develop efficient medical image segmentation algorithms for colorectal adenoma segmentation and medical image segmentation in general. The objective of this research is to enhance the precision and robustness of deep learning models on public colonoscopy datasets. The purpose of this study is to evaluate the performance of Nano-Net using metrics such as precision, mean </a:t>
            </a:r>
            <a:r>
              <a:rPr lang="en-US" sz="1400" dirty="0" err="1">
                <a:latin typeface="+mn-lt"/>
              </a:rPr>
              <a:t>IoU</a:t>
            </a:r>
            <a:r>
              <a:rPr lang="en-US" sz="1400" dirty="0">
                <a:latin typeface="+mn-lt"/>
              </a:rPr>
              <a:t>, dice coefficient, and frames per second, and to demonstrate its potential for enhancing early detection and decreasing the rate of missed polyp detection.</a:t>
            </a:r>
          </a:p>
          <a:p>
            <a:pPr marL="0" indent="0">
              <a:buNone/>
            </a:pPr>
            <a:endParaRPr lang="en-US" sz="1200" dirty="0">
              <a:latin typeface="+mn-lt"/>
            </a:endParaRPr>
          </a:p>
        </p:txBody>
      </p:sp>
      <p:pic>
        <p:nvPicPr>
          <p:cNvPr id="5" name="Picture 2">
            <a:extLst>
              <a:ext uri="{FF2B5EF4-FFF2-40B4-BE49-F238E27FC236}">
                <a16:creationId xmlns:a16="http://schemas.microsoft.com/office/drawing/2014/main" id="{FE44FA89-40B9-424C-B6D2-4033F9261B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74430" y="2268587"/>
            <a:ext cx="3552092" cy="35520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22716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7255D-B022-4BB6-A0E8-F8BFAA1DDE56}"/>
              </a:ext>
            </a:extLst>
          </p:cNvPr>
          <p:cNvSpPr>
            <a:spLocks noGrp="1"/>
          </p:cNvSpPr>
          <p:nvPr>
            <p:ph type="title"/>
          </p:nvPr>
        </p:nvSpPr>
        <p:spPr/>
        <p:txBody>
          <a:bodyPr>
            <a:noAutofit/>
          </a:bodyPr>
          <a:lstStyle/>
          <a:p>
            <a:r>
              <a:rPr lang="en-US" sz="3600" kern="100" dirty="0">
                <a:effectLst/>
                <a:latin typeface="Times New Roman" panose="02020603050405020304" pitchFamily="18" charset="0"/>
                <a:ea typeface="SimSun" panose="02010600030101010101" pitchFamily="2" charset="-122"/>
              </a:rPr>
              <a:t>Research methodology</a:t>
            </a:r>
            <a:endParaRPr lang="en-US" sz="2800" dirty="0"/>
          </a:p>
        </p:txBody>
      </p:sp>
      <p:sp>
        <p:nvSpPr>
          <p:cNvPr id="3" name="Content Placeholder 2">
            <a:extLst>
              <a:ext uri="{FF2B5EF4-FFF2-40B4-BE49-F238E27FC236}">
                <a16:creationId xmlns:a16="http://schemas.microsoft.com/office/drawing/2014/main" id="{5217E35E-78D1-427B-97E1-34D8321CC012}"/>
              </a:ext>
            </a:extLst>
          </p:cNvPr>
          <p:cNvSpPr>
            <a:spLocks noGrp="1"/>
          </p:cNvSpPr>
          <p:nvPr>
            <p:ph idx="1"/>
          </p:nvPr>
        </p:nvSpPr>
        <p:spPr>
          <a:xfrm>
            <a:off x="691344" y="2196221"/>
            <a:ext cx="6647302" cy="4308059"/>
          </a:xfrm>
        </p:spPr>
        <p:txBody>
          <a:bodyPr>
            <a:normAutofit/>
          </a:bodyPr>
          <a:lstStyle/>
          <a:p>
            <a:pPr marL="0" indent="0" algn="just">
              <a:buNone/>
            </a:pPr>
            <a:r>
              <a:rPr lang="en-US" sz="1600" b="1" dirty="0">
                <a:latin typeface="+mn-lt"/>
              </a:rPr>
              <a:t>Theory: </a:t>
            </a:r>
            <a:r>
              <a:rPr lang="en-US" sz="1400" dirty="0">
                <a:latin typeface="+mn-lt"/>
              </a:rPr>
              <a:t>Theoretical framework in research is based on mathematical principles and includes the development of sound theories. It involves classifying theories into four categories and applying them to various techniques in medical image processing and Convolutional Neural Network (CNN) architectures.</a:t>
            </a:r>
          </a:p>
          <a:p>
            <a:pPr marL="0" indent="0" algn="just">
              <a:buNone/>
            </a:pPr>
            <a:r>
              <a:rPr lang="en-US" sz="1600" b="1" dirty="0">
                <a:latin typeface="+mn-lt"/>
              </a:rPr>
              <a:t>Abstraction: </a:t>
            </a:r>
            <a:r>
              <a:rPr lang="en-US" sz="1400" dirty="0">
                <a:latin typeface="+mn-lt"/>
              </a:rPr>
              <a:t>Modeling relies on the process of abstraction, which involves hypothesis development, model creation, experiment planning and data collection, and analysis of findings. Experiments in this thesis involve dataset collection and annotation, preprocessing, feature extraction, multi-class classification, and semantic image segmentation.</a:t>
            </a:r>
          </a:p>
          <a:p>
            <a:pPr marL="0" indent="0" algn="just">
              <a:buNone/>
            </a:pPr>
            <a:r>
              <a:rPr lang="en-US" sz="1600" b="1" dirty="0">
                <a:latin typeface="+mn-lt"/>
              </a:rPr>
              <a:t>Design</a:t>
            </a:r>
            <a:r>
              <a:rPr lang="en-US" sz="1400" b="1" dirty="0">
                <a:latin typeface="+mn-lt"/>
              </a:rPr>
              <a:t>: </a:t>
            </a:r>
            <a:r>
              <a:rPr lang="en-US" sz="1400" dirty="0">
                <a:latin typeface="+mn-lt"/>
              </a:rPr>
              <a:t>Design is a crucial part of the modeling process and is divided into hypothesis creation, model development, experiment planning and data collection, and evaluation of outcomes. The thesis includes tests, studies, and contests involving dataset collection, image segmentation, detection, and localization in gastrointestinal endoscopy, as well as machine learning techniques, preprocessing, feature extraction, multi-class classification, and semantic image segmentation. The effectiveness of approaches is evaluated using computer vision measures.</a:t>
            </a:r>
          </a:p>
          <a:p>
            <a:pPr marL="0" indent="0">
              <a:buNone/>
            </a:pPr>
            <a:endParaRPr lang="en-US" sz="1200" dirty="0">
              <a:latin typeface="+mn-lt"/>
            </a:endParaRPr>
          </a:p>
        </p:txBody>
      </p:sp>
      <p:pic>
        <p:nvPicPr>
          <p:cNvPr id="2052" name="Picture 4" descr="Software Development Methodology | TOPS Infosolutions">
            <a:extLst>
              <a:ext uri="{FF2B5EF4-FFF2-40B4-BE49-F238E27FC236}">
                <a16:creationId xmlns:a16="http://schemas.microsoft.com/office/drawing/2014/main" id="{DBB4B6A4-1CC8-4BAF-99B1-26815ECB635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09699" y="2372067"/>
            <a:ext cx="3690957" cy="27978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566234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841D29-DBF2-4B1A-9B1E-82004E5543C7}"/>
              </a:ext>
            </a:extLst>
          </p:cNvPr>
          <p:cNvSpPr>
            <a:spLocks noGrp="1"/>
          </p:cNvSpPr>
          <p:nvPr>
            <p:ph type="title"/>
          </p:nvPr>
        </p:nvSpPr>
        <p:spPr/>
        <p:txBody>
          <a:bodyPr>
            <a:noAutofit/>
          </a:bodyPr>
          <a:lstStyle/>
          <a:p>
            <a:r>
              <a:rPr lang="en-US" sz="2000" dirty="0"/>
              <a:t>Colonoscopy</a:t>
            </a:r>
          </a:p>
        </p:txBody>
      </p:sp>
      <p:pic>
        <p:nvPicPr>
          <p:cNvPr id="4" name="Content Placeholder 3">
            <a:extLst>
              <a:ext uri="{FF2B5EF4-FFF2-40B4-BE49-F238E27FC236}">
                <a16:creationId xmlns:a16="http://schemas.microsoft.com/office/drawing/2014/main" id="{6E36F908-3AF4-4C47-8AF6-FC75C1EB8AF2}"/>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8639184" y="4313838"/>
            <a:ext cx="2792979" cy="2131957"/>
          </a:xfrm>
          <a:prstGeom prst="rect">
            <a:avLst/>
          </a:prstGeom>
        </p:spPr>
      </p:pic>
      <p:pic>
        <p:nvPicPr>
          <p:cNvPr id="6" name="Picture 5">
            <a:extLst>
              <a:ext uri="{FF2B5EF4-FFF2-40B4-BE49-F238E27FC236}">
                <a16:creationId xmlns:a16="http://schemas.microsoft.com/office/drawing/2014/main" id="{B90F2F53-9D39-47A6-94AA-C793032B4516}"/>
              </a:ext>
            </a:extLst>
          </p:cNvPr>
          <p:cNvPicPr/>
          <p:nvPr/>
        </p:nvPicPr>
        <p:blipFill rotWithShape="1">
          <a:blip r:embed="rId4" cstate="print">
            <a:extLst>
              <a:ext uri="{28A0092B-C50C-407E-A947-70E740481C1C}">
                <a14:useLocalDpi xmlns:a14="http://schemas.microsoft.com/office/drawing/2010/main" val="0"/>
              </a:ext>
            </a:extLst>
          </a:blip>
          <a:srcRect l="10920" r="16044" b="11037"/>
          <a:stretch/>
        </p:blipFill>
        <p:spPr bwMode="auto">
          <a:xfrm>
            <a:off x="5449064" y="1756230"/>
            <a:ext cx="3190120" cy="2249831"/>
          </a:xfrm>
          <a:prstGeom prst="rect">
            <a:avLst/>
          </a:prstGeom>
          <a:noFill/>
          <a:ln>
            <a:noFill/>
          </a:ln>
        </p:spPr>
      </p:pic>
      <p:pic>
        <p:nvPicPr>
          <p:cNvPr id="7" name="Picture 6">
            <a:extLst>
              <a:ext uri="{FF2B5EF4-FFF2-40B4-BE49-F238E27FC236}">
                <a16:creationId xmlns:a16="http://schemas.microsoft.com/office/drawing/2014/main" id="{E627C645-F2B7-4337-AF2A-1D1116D20180}"/>
              </a:ext>
            </a:extLst>
          </p:cNvPr>
          <p:cNvPicPr>
            <a:picLocks noChangeAspect="1"/>
          </p:cNvPicPr>
          <p:nvPr/>
        </p:nvPicPr>
        <p:blipFill>
          <a:blip r:embed="rId5"/>
          <a:stretch>
            <a:fillRect/>
          </a:stretch>
        </p:blipFill>
        <p:spPr>
          <a:xfrm>
            <a:off x="1408936" y="1823246"/>
            <a:ext cx="3014298" cy="4622549"/>
          </a:xfrm>
          <a:prstGeom prst="rect">
            <a:avLst/>
          </a:prstGeom>
        </p:spPr>
      </p:pic>
      <p:sp>
        <p:nvSpPr>
          <p:cNvPr id="9" name="TextBox 8">
            <a:extLst>
              <a:ext uri="{FF2B5EF4-FFF2-40B4-BE49-F238E27FC236}">
                <a16:creationId xmlns:a16="http://schemas.microsoft.com/office/drawing/2014/main" id="{9AF56F08-F2D9-4D83-BA4F-EA5E035B3217}"/>
              </a:ext>
            </a:extLst>
          </p:cNvPr>
          <p:cNvSpPr txBox="1"/>
          <p:nvPr/>
        </p:nvSpPr>
        <p:spPr>
          <a:xfrm>
            <a:off x="3949180" y="3897613"/>
            <a:ext cx="4790363" cy="307392"/>
          </a:xfrm>
          <a:prstGeom prst="rect">
            <a:avLst/>
          </a:prstGeom>
          <a:noFill/>
        </p:spPr>
        <p:txBody>
          <a:bodyPr wrap="square">
            <a:spAutoFit/>
          </a:bodyPr>
          <a:lstStyle/>
          <a:p>
            <a:pPr marL="1371600" indent="457200">
              <a:lnSpc>
                <a:spcPct val="107000"/>
              </a:lnSpc>
              <a:spcAft>
                <a:spcPts val="800"/>
              </a:spcAft>
            </a:pPr>
            <a:r>
              <a:rPr lang="en-US" sz="1400" i="1" kern="0" dirty="0">
                <a:effectLst/>
                <a:latin typeface="Times New Roman" panose="02020603050405020304" pitchFamily="18" charset="0"/>
                <a:ea typeface="DengXian" panose="02010600030101010101" pitchFamily="2" charset="-122"/>
              </a:rPr>
              <a:t>Figure c: Example of a colonoscope</a:t>
            </a:r>
            <a:endParaRPr lang="en-US" sz="1400" kern="100" dirty="0">
              <a:effectLst/>
              <a:latin typeface="Times New Roman" panose="02020603050405020304" pitchFamily="18" charset="0"/>
              <a:ea typeface="SimSun" panose="02010600030101010101" pitchFamily="2" charset="-122"/>
            </a:endParaRPr>
          </a:p>
        </p:txBody>
      </p:sp>
      <p:sp>
        <p:nvSpPr>
          <p:cNvPr id="11" name="TextBox 10">
            <a:extLst>
              <a:ext uri="{FF2B5EF4-FFF2-40B4-BE49-F238E27FC236}">
                <a16:creationId xmlns:a16="http://schemas.microsoft.com/office/drawing/2014/main" id="{F7B43ED9-D283-45DF-842D-83B226473A6C}"/>
              </a:ext>
            </a:extLst>
          </p:cNvPr>
          <p:cNvSpPr txBox="1"/>
          <p:nvPr/>
        </p:nvSpPr>
        <p:spPr>
          <a:xfrm>
            <a:off x="8265489" y="6445795"/>
            <a:ext cx="3540370" cy="307777"/>
          </a:xfrm>
          <a:prstGeom prst="rect">
            <a:avLst/>
          </a:prstGeom>
          <a:noFill/>
        </p:spPr>
        <p:txBody>
          <a:bodyPr wrap="square">
            <a:spAutoFit/>
          </a:bodyPr>
          <a:lstStyle/>
          <a:p>
            <a:r>
              <a:rPr lang="en-US" sz="1400" i="1" dirty="0">
                <a:latin typeface="Times New Roman" panose="02020603050405020304" pitchFamily="18" charset="0"/>
                <a:ea typeface="DengXian" panose="02010600030101010101" pitchFamily="2" charset="-122"/>
              </a:rPr>
              <a:t>c</a:t>
            </a:r>
            <a:r>
              <a:rPr lang="en-US" sz="1400" i="1" dirty="0">
                <a:effectLst/>
                <a:latin typeface="Times New Roman" panose="02020603050405020304" pitchFamily="18" charset="0"/>
                <a:ea typeface="DengXian" panose="02010600030101010101" pitchFamily="2" charset="-122"/>
              </a:rPr>
              <a:t>: A colonoscope being inserted into the colon</a:t>
            </a:r>
            <a:endParaRPr lang="en-US" sz="1400" dirty="0"/>
          </a:p>
        </p:txBody>
      </p:sp>
      <p:sp>
        <p:nvSpPr>
          <p:cNvPr id="12" name="TextBox 11">
            <a:extLst>
              <a:ext uri="{FF2B5EF4-FFF2-40B4-BE49-F238E27FC236}">
                <a16:creationId xmlns:a16="http://schemas.microsoft.com/office/drawing/2014/main" id="{4E4FCCDB-846D-471B-BDCA-F3CE84875623}"/>
              </a:ext>
            </a:extLst>
          </p:cNvPr>
          <p:cNvSpPr txBox="1"/>
          <p:nvPr/>
        </p:nvSpPr>
        <p:spPr>
          <a:xfrm>
            <a:off x="1782632" y="6445795"/>
            <a:ext cx="3540370" cy="307777"/>
          </a:xfrm>
          <a:prstGeom prst="rect">
            <a:avLst/>
          </a:prstGeom>
          <a:noFill/>
        </p:spPr>
        <p:txBody>
          <a:bodyPr wrap="square">
            <a:spAutoFit/>
          </a:bodyPr>
          <a:lstStyle/>
          <a:p>
            <a:r>
              <a:rPr lang="en-US" sz="1400" i="1" dirty="0">
                <a:effectLst/>
                <a:latin typeface="Times New Roman" panose="02020603050405020304" pitchFamily="18" charset="0"/>
                <a:ea typeface="DengXian" panose="02010600030101010101" pitchFamily="2" charset="-122"/>
              </a:rPr>
              <a:t>a: Wireless Capsule Endoscopy</a:t>
            </a:r>
            <a:endParaRPr lang="en-US" sz="1400" dirty="0"/>
          </a:p>
        </p:txBody>
      </p:sp>
    </p:spTree>
    <p:extLst>
      <p:ext uri="{BB962C8B-B14F-4D97-AF65-F5344CB8AC3E}">
        <p14:creationId xmlns:p14="http://schemas.microsoft.com/office/powerpoint/2010/main" val="30665034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descr="icon-challenge - Cadasta">
            <a:extLst>
              <a:ext uri="{FF2B5EF4-FFF2-40B4-BE49-F238E27FC236}">
                <a16:creationId xmlns:a16="http://schemas.microsoft.com/office/drawing/2014/main" id="{8FC6E23A-4767-40DC-9E78-4AB473C23CE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622" r="24927"/>
          <a:stretch/>
        </p:blipFill>
        <p:spPr bwMode="auto">
          <a:xfrm>
            <a:off x="93785" y="2773606"/>
            <a:ext cx="2368062" cy="1990725"/>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68C34EAE-F975-4D0B-99DD-F2BEE52D0CC7}"/>
              </a:ext>
            </a:extLst>
          </p:cNvPr>
          <p:cNvSpPr>
            <a:spLocks noGrp="1"/>
          </p:cNvSpPr>
          <p:nvPr>
            <p:ph type="title"/>
          </p:nvPr>
        </p:nvSpPr>
        <p:spPr/>
        <p:txBody>
          <a:bodyPr>
            <a:noAutofit/>
          </a:bodyPr>
          <a:lstStyle/>
          <a:p>
            <a:r>
              <a:rPr lang="en-US" sz="3200" dirty="0"/>
              <a:t> </a:t>
            </a:r>
            <a:r>
              <a:rPr lang="en-US" sz="2000" dirty="0"/>
              <a:t>Discussion of the challenges faced by automatic polyp image segmentation</a:t>
            </a:r>
            <a:endParaRPr lang="en-US" sz="3200" dirty="0"/>
          </a:p>
        </p:txBody>
      </p:sp>
      <p:sp>
        <p:nvSpPr>
          <p:cNvPr id="3" name="Content Placeholder 2">
            <a:extLst>
              <a:ext uri="{FF2B5EF4-FFF2-40B4-BE49-F238E27FC236}">
                <a16:creationId xmlns:a16="http://schemas.microsoft.com/office/drawing/2014/main" id="{ED787CE3-EEAF-46BC-A14F-F5B805EEF711}"/>
              </a:ext>
            </a:extLst>
          </p:cNvPr>
          <p:cNvSpPr>
            <a:spLocks noGrp="1"/>
          </p:cNvSpPr>
          <p:nvPr>
            <p:ph idx="1"/>
          </p:nvPr>
        </p:nvSpPr>
        <p:spPr>
          <a:xfrm>
            <a:off x="2725298" y="1626335"/>
            <a:ext cx="8950887" cy="4997204"/>
          </a:xfrm>
        </p:spPr>
        <p:txBody>
          <a:bodyPr>
            <a:normAutofit/>
          </a:bodyPr>
          <a:lstStyle/>
          <a:p>
            <a:pPr marL="0" indent="0" algn="just">
              <a:buNone/>
            </a:pPr>
            <a:r>
              <a:rPr lang="en-US" sz="1400" b="1" dirty="0">
                <a:latin typeface="+mn-lt"/>
              </a:rPr>
              <a:t>Data Imbalance and Normal Map: </a:t>
            </a:r>
          </a:p>
          <a:p>
            <a:pPr lvl="1" algn="just"/>
            <a:r>
              <a:rPr lang="en-US" sz="1400" b="0" i="0" dirty="0">
                <a:effectLst/>
                <a:latin typeface="Söhne"/>
              </a:rPr>
              <a:t>Uneven distribution of data categories and the normal map pose significant challenges for employing deep learning to recognize polyps.</a:t>
            </a:r>
          </a:p>
          <a:p>
            <a:pPr lvl="1" algn="just"/>
            <a:r>
              <a:rPr lang="en-US" sz="1400" b="0" i="0" dirty="0">
                <a:effectLst/>
                <a:latin typeface="Söhne"/>
              </a:rPr>
              <a:t>Existing deep learning approaches struggle with unbalanced medical datasets and data imbalance issues.</a:t>
            </a:r>
          </a:p>
          <a:p>
            <a:pPr lvl="1" algn="just"/>
            <a:r>
              <a:rPr lang="en-US" sz="1400" b="0" i="0" dirty="0">
                <a:effectLst/>
                <a:latin typeface="Söhne"/>
              </a:rPr>
              <a:t>The assumption of balanced datasets limits the effectiveness of current techniques in clinical applications.</a:t>
            </a:r>
          </a:p>
          <a:p>
            <a:pPr marL="0" indent="0" algn="just">
              <a:buNone/>
            </a:pPr>
            <a:r>
              <a:rPr lang="en-US" sz="1400" b="1" dirty="0">
                <a:latin typeface="+mn-lt"/>
              </a:rPr>
              <a:t>Lack of Annotated Datasets: </a:t>
            </a:r>
          </a:p>
          <a:p>
            <a:pPr lvl="1" algn="just"/>
            <a:r>
              <a:rPr lang="en-US" sz="1400" dirty="0">
                <a:latin typeface="Söhne"/>
              </a:rPr>
              <a:t>The scarcity of annotated datasets hinders the training and evaluation of polyp image recognition algorithms.</a:t>
            </a:r>
          </a:p>
          <a:p>
            <a:pPr lvl="1" algn="just"/>
            <a:r>
              <a:rPr lang="en-US" sz="1400" dirty="0">
                <a:latin typeface="Söhne"/>
              </a:rPr>
              <a:t>Complexities in polyp pictures, including variations in quality, lighting, and orientation, further complicate the training and assessment process.</a:t>
            </a:r>
          </a:p>
          <a:p>
            <a:pPr lvl="1" algn="just"/>
            <a:r>
              <a:rPr lang="en-US" sz="1400" dirty="0">
                <a:latin typeface="Söhne"/>
              </a:rPr>
              <a:t>Overcoming the lack of annotated datasets is crucial for achieving accurate performance and identifying polyps.</a:t>
            </a:r>
          </a:p>
          <a:p>
            <a:pPr marL="0" indent="0" algn="just">
              <a:buNone/>
            </a:pPr>
            <a:r>
              <a:rPr lang="en-US" sz="1400" b="1" dirty="0">
                <a:latin typeface="+mn-lt"/>
              </a:rPr>
              <a:t>Complexity of Polyp Pictures: </a:t>
            </a:r>
          </a:p>
          <a:p>
            <a:pPr lvl="1" algn="just"/>
            <a:r>
              <a:rPr lang="en-US" sz="1400" dirty="0">
                <a:latin typeface="Söhne"/>
              </a:rPr>
              <a:t>The intricate shapes and structures of polyps make it challenging for automatic recognition systems to differentiate and recognize them accurately.</a:t>
            </a:r>
          </a:p>
          <a:p>
            <a:pPr lvl="1" algn="just"/>
            <a:r>
              <a:rPr lang="en-US" sz="1400" dirty="0">
                <a:latin typeface="Söhne"/>
              </a:rPr>
              <a:t>Advanced deep learning architectures, such as encoder-decoder networks and U-Nets, are necessary to address the complexity of polyp pictures.</a:t>
            </a:r>
          </a:p>
          <a:p>
            <a:pPr marL="0" indent="0" algn="just">
              <a:buNone/>
            </a:pPr>
            <a:r>
              <a:rPr lang="en-US" sz="1400" b="1" dirty="0">
                <a:latin typeface="+mn-lt"/>
              </a:rPr>
              <a:t>Lightweight and Low-Latency Algorithms:  </a:t>
            </a:r>
          </a:p>
          <a:p>
            <a:pPr lvl="1" algn="just"/>
            <a:r>
              <a:rPr lang="en-US" sz="1400" b="0" i="0" dirty="0">
                <a:effectLst/>
                <a:latin typeface="Söhne"/>
              </a:rPr>
              <a:t>The need for lightweight and low-latency algorithms arises due to limited processing power and storage capacity of endoscopic devices.</a:t>
            </a:r>
          </a:p>
          <a:p>
            <a:pPr lvl="1" algn="just"/>
            <a:r>
              <a:rPr lang="en-US" sz="1400" b="0" i="0" dirty="0">
                <a:effectLst/>
                <a:latin typeface="Söhne"/>
              </a:rPr>
              <a:t>Researchers have developed lightweight models and utilized techniques like model compression and hardware acceleration to ensure real-time performance on low-end hardware.</a:t>
            </a:r>
          </a:p>
          <a:p>
            <a:pPr marL="0" indent="0" algn="just">
              <a:buNone/>
            </a:pPr>
            <a:endParaRPr lang="en-US" sz="1400" b="1" dirty="0">
              <a:latin typeface="+mn-lt"/>
            </a:endParaRPr>
          </a:p>
          <a:p>
            <a:pPr marL="0" indent="0" algn="just">
              <a:buNone/>
            </a:pPr>
            <a:endParaRPr lang="en-US" sz="1400" b="1" dirty="0">
              <a:latin typeface="+mn-lt"/>
            </a:endParaRPr>
          </a:p>
        </p:txBody>
      </p:sp>
    </p:spTree>
    <p:extLst>
      <p:ext uri="{BB962C8B-B14F-4D97-AF65-F5344CB8AC3E}">
        <p14:creationId xmlns:p14="http://schemas.microsoft.com/office/powerpoint/2010/main" val="378290362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2BC25B-CAE4-495B-82B9-693DA4C97FFF}"/>
              </a:ext>
            </a:extLst>
          </p:cNvPr>
          <p:cNvSpPr>
            <a:spLocks noGrp="1"/>
          </p:cNvSpPr>
          <p:nvPr>
            <p:ph type="title"/>
          </p:nvPr>
        </p:nvSpPr>
        <p:spPr/>
        <p:txBody>
          <a:bodyPr>
            <a:noAutofit/>
          </a:bodyPr>
          <a:lstStyle/>
          <a:p>
            <a:r>
              <a:rPr lang="en-US" sz="2000" dirty="0"/>
              <a:t>Introduction to the Nano-Net approach, including the network architecture and the data set used for polyps' recognition.</a:t>
            </a:r>
          </a:p>
        </p:txBody>
      </p:sp>
      <p:pic>
        <p:nvPicPr>
          <p:cNvPr id="4" name="Content Placeholder 3">
            <a:extLst>
              <a:ext uri="{FF2B5EF4-FFF2-40B4-BE49-F238E27FC236}">
                <a16:creationId xmlns:a16="http://schemas.microsoft.com/office/drawing/2014/main" id="{7349CED2-1FC5-419A-9E43-8B44C8009E24}"/>
              </a:ext>
            </a:extLst>
          </p:cNvPr>
          <p:cNvPicPr>
            <a:picLocks noGrp="1"/>
          </p:cNvPicPr>
          <p:nvPr>
            <p:ph idx="1"/>
          </p:nvPr>
        </p:nvPicPr>
        <p:blipFill>
          <a:blip r:embed="rId3">
            <a:extLst>
              <a:ext uri="{28A0092B-C50C-407E-A947-70E740481C1C}">
                <a14:useLocalDpi xmlns:a14="http://schemas.microsoft.com/office/drawing/2010/main" val="0"/>
              </a:ext>
            </a:extLst>
          </a:blip>
          <a:stretch>
            <a:fillRect/>
          </a:stretch>
        </p:blipFill>
        <p:spPr>
          <a:xfrm>
            <a:off x="499975" y="1579879"/>
            <a:ext cx="4271317" cy="5161329"/>
          </a:xfrm>
          <a:prstGeom prst="rect">
            <a:avLst/>
          </a:prstGeom>
        </p:spPr>
      </p:pic>
      <p:sp>
        <p:nvSpPr>
          <p:cNvPr id="11" name="Content Placeholder 2">
            <a:extLst>
              <a:ext uri="{FF2B5EF4-FFF2-40B4-BE49-F238E27FC236}">
                <a16:creationId xmlns:a16="http://schemas.microsoft.com/office/drawing/2014/main" id="{7268E25A-7B02-4748-A5A0-43DBB01E33BE}"/>
              </a:ext>
            </a:extLst>
          </p:cNvPr>
          <p:cNvSpPr txBox="1">
            <a:spLocks/>
          </p:cNvSpPr>
          <p:nvPr/>
        </p:nvSpPr>
        <p:spPr>
          <a:xfrm>
            <a:off x="4771291" y="1978904"/>
            <a:ext cx="6920733" cy="459774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icrosoft YaHei" panose="020B0503020204020204" charset="-122"/>
                <a:ea typeface="Microsoft YaHei" panose="020B0503020204020204" charset="-122"/>
                <a:cs typeface="Microsoft YaHei" panose="020B0503020204020204" charset="-122"/>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200" b="1" dirty="0" err="1">
                <a:latin typeface="+mn-lt"/>
              </a:rPr>
              <a:t>NanoNet</a:t>
            </a:r>
            <a:r>
              <a:rPr lang="en-US" sz="1200" b="1" dirty="0">
                <a:latin typeface="+mn-lt"/>
              </a:rPr>
              <a:t> Architecture:</a:t>
            </a:r>
          </a:p>
          <a:p>
            <a:pPr lvl="1"/>
            <a:r>
              <a:rPr lang="en-US" sz="1100" dirty="0" err="1">
                <a:latin typeface="+mn-lt"/>
              </a:rPr>
              <a:t>NanoNet</a:t>
            </a:r>
            <a:r>
              <a:rPr lang="en-US" sz="1100" dirty="0">
                <a:latin typeface="+mn-lt"/>
              </a:rPr>
              <a:t> is a neural network architecture consisting of an encoder followed by a decoder.</a:t>
            </a:r>
          </a:p>
          <a:p>
            <a:pPr lvl="1"/>
            <a:r>
              <a:rPr lang="en-US" sz="1100" dirty="0">
                <a:latin typeface="+mn-lt"/>
              </a:rPr>
              <a:t>The encoder is pre-trained using MobileNetV2, and it gradually increases the number of feature channels while down sampling the feature maps.</a:t>
            </a:r>
          </a:p>
          <a:p>
            <a:pPr lvl="1"/>
            <a:r>
              <a:rPr lang="en-US" sz="1100" dirty="0">
                <a:latin typeface="+mn-lt"/>
              </a:rPr>
              <a:t>The decoder utilizes a modified residual block and incorporates skip connections to improve the quality of feature maps.</a:t>
            </a:r>
          </a:p>
          <a:p>
            <a:pPr marL="0" indent="0">
              <a:buFont typeface="Arial" panose="020B0604020202020204" pitchFamily="34" charset="0"/>
              <a:buNone/>
            </a:pPr>
            <a:r>
              <a:rPr lang="en-US" sz="1200" b="1" dirty="0">
                <a:latin typeface="+mn-lt"/>
              </a:rPr>
              <a:t>Encoder and Decoder:</a:t>
            </a:r>
          </a:p>
          <a:p>
            <a:pPr lvl="1"/>
            <a:r>
              <a:rPr lang="en-US" sz="1200" dirty="0">
                <a:latin typeface="+mn-lt"/>
              </a:rPr>
              <a:t>The pre-trained encoder receives processed image data and applies a normal convolution followed by a bottleneck layer.</a:t>
            </a:r>
          </a:p>
          <a:p>
            <a:pPr lvl="1"/>
            <a:r>
              <a:rPr lang="en-US" sz="1200" dirty="0">
                <a:latin typeface="+mn-lt"/>
              </a:rPr>
              <a:t>Convolutional procedures use a default kernel size of 3x3.</a:t>
            </a:r>
          </a:p>
          <a:p>
            <a:pPr lvl="1"/>
            <a:r>
              <a:rPr lang="en-US" sz="1200" dirty="0">
                <a:latin typeface="+mn-lt"/>
              </a:rPr>
              <a:t>The decoder increases the spatial dimensions of feature maps through bilinear up sampling.</a:t>
            </a:r>
          </a:p>
          <a:p>
            <a:pPr lvl="1"/>
            <a:r>
              <a:rPr lang="en-US" sz="1200" dirty="0">
                <a:latin typeface="+mn-lt"/>
              </a:rPr>
              <a:t>Skip connections are used to concatenate matching feature maps from the encoder to preserve information across layers.</a:t>
            </a:r>
          </a:p>
          <a:p>
            <a:pPr lvl="1"/>
            <a:r>
              <a:rPr lang="en-US" sz="1200" dirty="0">
                <a:latin typeface="+mn-lt"/>
              </a:rPr>
              <a:t>The revised residual block analyzes the concatenated feature maps, enhancing the generalization power of the decoder.</a:t>
            </a:r>
          </a:p>
          <a:p>
            <a:pPr marL="0" indent="0">
              <a:buFont typeface="Arial" panose="020B0604020202020204" pitchFamily="34" charset="0"/>
              <a:buNone/>
            </a:pPr>
            <a:r>
              <a:rPr lang="en-US" sz="1200" b="1" dirty="0">
                <a:latin typeface="+mn-lt"/>
              </a:rPr>
              <a:t>Output and Activation Functions:</a:t>
            </a:r>
          </a:p>
          <a:p>
            <a:pPr lvl="1"/>
            <a:r>
              <a:rPr lang="en-US" sz="1200" dirty="0">
                <a:latin typeface="+mn-lt"/>
              </a:rPr>
              <a:t>After processing by all three decoder blocks, the output is passed to a 1x1 convolution layer with several classes as feature channels.</a:t>
            </a:r>
          </a:p>
          <a:p>
            <a:pPr lvl="1"/>
            <a:r>
              <a:rPr lang="en-US" sz="1200" dirty="0">
                <a:latin typeface="+mn-lt"/>
              </a:rPr>
              <a:t>For binary segmentation, the sigmoid activation function is used; otherwise, the SoftMax activation function is used.</a:t>
            </a:r>
          </a:p>
          <a:p>
            <a:pPr marL="0" indent="0">
              <a:buFont typeface="Arial" panose="020B0604020202020204" pitchFamily="34" charset="0"/>
              <a:buNone/>
            </a:pPr>
            <a:endParaRPr lang="en-US" sz="1200" dirty="0">
              <a:latin typeface="+mn-lt"/>
            </a:endParaRPr>
          </a:p>
        </p:txBody>
      </p:sp>
    </p:spTree>
    <p:extLst>
      <p:ext uri="{BB962C8B-B14F-4D97-AF65-F5344CB8AC3E}">
        <p14:creationId xmlns:p14="http://schemas.microsoft.com/office/powerpoint/2010/main" val="36398077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761E54-564B-4A4D-8C6B-48C3FB419E3D}"/>
              </a:ext>
            </a:extLst>
          </p:cNvPr>
          <p:cNvSpPr>
            <a:spLocks noGrp="1"/>
          </p:cNvSpPr>
          <p:nvPr>
            <p:ph type="title"/>
          </p:nvPr>
        </p:nvSpPr>
        <p:spPr/>
        <p:txBody>
          <a:bodyPr>
            <a:noAutofit/>
          </a:bodyPr>
          <a:lstStyle/>
          <a:p>
            <a:r>
              <a:rPr lang="en-US" sz="2000" dirty="0"/>
              <a:t>Discussion of the experimental setup, including the datasets used, evaluation metrics, implementation details, and data augmentation techniques.</a:t>
            </a:r>
          </a:p>
        </p:txBody>
      </p:sp>
      <p:graphicFrame>
        <p:nvGraphicFramePr>
          <p:cNvPr id="4" name="Content Placeholder 3">
            <a:extLst>
              <a:ext uri="{FF2B5EF4-FFF2-40B4-BE49-F238E27FC236}">
                <a16:creationId xmlns:a16="http://schemas.microsoft.com/office/drawing/2014/main" id="{172DF61A-B59C-4D0C-A4F2-0272CF4CD6A3}"/>
              </a:ext>
            </a:extLst>
          </p:cNvPr>
          <p:cNvGraphicFramePr>
            <a:graphicFrameLocks noGrp="1"/>
          </p:cNvGraphicFramePr>
          <p:nvPr>
            <p:ph idx="1"/>
            <p:extLst>
              <p:ext uri="{D42A27DB-BD31-4B8C-83A1-F6EECF244321}">
                <p14:modId xmlns:p14="http://schemas.microsoft.com/office/powerpoint/2010/main" val="4028586726"/>
              </p:ext>
            </p:extLst>
          </p:nvPr>
        </p:nvGraphicFramePr>
        <p:xfrm>
          <a:off x="1464779" y="2996305"/>
          <a:ext cx="8886667" cy="3188219"/>
        </p:xfrm>
        <a:graphic>
          <a:graphicData uri="http://schemas.openxmlformats.org/drawingml/2006/table">
            <a:tbl>
              <a:tblPr firstRow="1" firstCol="1" bandRow="1">
                <a:tableStyleId>{5C22544A-7EE6-4342-B048-85BDC9FD1C3A}</a:tableStyleId>
              </a:tblPr>
              <a:tblGrid>
                <a:gridCol w="2646155">
                  <a:extLst>
                    <a:ext uri="{9D8B030D-6E8A-4147-A177-3AD203B41FA5}">
                      <a16:colId xmlns:a16="http://schemas.microsoft.com/office/drawing/2014/main" val="1810002426"/>
                    </a:ext>
                  </a:extLst>
                </a:gridCol>
                <a:gridCol w="2030187">
                  <a:extLst>
                    <a:ext uri="{9D8B030D-6E8A-4147-A177-3AD203B41FA5}">
                      <a16:colId xmlns:a16="http://schemas.microsoft.com/office/drawing/2014/main" val="2635991320"/>
                    </a:ext>
                  </a:extLst>
                </a:gridCol>
                <a:gridCol w="4210325">
                  <a:extLst>
                    <a:ext uri="{9D8B030D-6E8A-4147-A177-3AD203B41FA5}">
                      <a16:colId xmlns:a16="http://schemas.microsoft.com/office/drawing/2014/main" val="223554894"/>
                    </a:ext>
                  </a:extLst>
                </a:gridCol>
              </a:tblGrid>
              <a:tr h="249708">
                <a:tc>
                  <a:txBody>
                    <a:bodyPr/>
                    <a:lstStyle/>
                    <a:p>
                      <a:pPr indent="127000" algn="ctr">
                        <a:lnSpc>
                          <a:spcPct val="107000"/>
                        </a:lnSpc>
                        <a:spcAft>
                          <a:spcPts val="800"/>
                        </a:spcAft>
                      </a:pPr>
                      <a:r>
                        <a:rPr lang="en-US" sz="1200" kern="0" dirty="0">
                          <a:effectLst/>
                        </a:rPr>
                        <a:t>Dataset</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dirty="0">
                          <a:effectLst/>
                        </a:rPr>
                        <a:t>Imaging Type</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a:effectLst/>
                        </a:rPr>
                        <a:t>Availability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577762864"/>
                  </a:ext>
                </a:extLst>
              </a:tr>
              <a:tr h="811741">
                <a:tc>
                  <a:txBody>
                    <a:bodyPr/>
                    <a:lstStyle/>
                    <a:p>
                      <a:pPr indent="127000" algn="l">
                        <a:lnSpc>
                          <a:spcPct val="107000"/>
                        </a:lnSpc>
                        <a:spcAft>
                          <a:spcPts val="800"/>
                        </a:spcAft>
                      </a:pPr>
                      <a:r>
                        <a:rPr lang="en-US" sz="1200" kern="0" dirty="0" err="1">
                          <a:effectLst/>
                        </a:rPr>
                        <a:t>KvasirCapsule</a:t>
                      </a:r>
                      <a:r>
                        <a:rPr lang="en-US" sz="1200" kern="0" dirty="0">
                          <a:effectLst/>
                        </a:rPr>
                        <a:t>-SEG</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dirty="0">
                          <a:effectLst/>
                        </a:rPr>
                        <a:t> </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07000"/>
                        </a:lnSpc>
                        <a:spcAft>
                          <a:spcPts val="800"/>
                        </a:spcAft>
                      </a:pPr>
                      <a:r>
                        <a:rPr lang="en-US" sz="1200" kern="0" dirty="0">
                          <a:effectLst/>
                        </a:rPr>
                        <a:t>https://www.dropbox.com/sh/hr46vieykbmvmkk/</a:t>
                      </a:r>
                      <a:endParaRPr lang="en-US" sz="1200" kern="100" dirty="0">
                        <a:effectLst/>
                      </a:endParaRPr>
                    </a:p>
                    <a:p>
                      <a:pPr indent="127000" algn="l">
                        <a:lnSpc>
                          <a:spcPct val="107000"/>
                        </a:lnSpc>
                        <a:spcAft>
                          <a:spcPts val="800"/>
                        </a:spcAft>
                      </a:pPr>
                      <a:r>
                        <a:rPr lang="en-US" sz="1200" kern="0" dirty="0">
                          <a:effectLst/>
                        </a:rPr>
                        <a:t>AAAs V8ECG0wq51Fpw3rYU 5a?dl=0</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3494365670"/>
                  </a:ext>
                </a:extLst>
              </a:tr>
              <a:tr h="402265">
                <a:tc>
                  <a:txBody>
                    <a:bodyPr/>
                    <a:lstStyle/>
                    <a:p>
                      <a:pPr indent="127000" algn="l">
                        <a:lnSpc>
                          <a:spcPct val="107000"/>
                        </a:lnSpc>
                        <a:spcAft>
                          <a:spcPts val="800"/>
                        </a:spcAft>
                      </a:pPr>
                      <a:r>
                        <a:rPr lang="en-US" sz="1200" kern="0" dirty="0" err="1">
                          <a:effectLst/>
                        </a:rPr>
                        <a:t>Kvasir</a:t>
                      </a:r>
                      <a:r>
                        <a:rPr lang="en-US" sz="1200" kern="0" dirty="0">
                          <a:effectLst/>
                        </a:rPr>
                        <a:t>-SEG</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dirty="0">
                          <a:effectLst/>
                        </a:rPr>
                        <a:t>Colonoscopy</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07000"/>
                        </a:lnSpc>
                        <a:spcAft>
                          <a:spcPts val="800"/>
                        </a:spcAft>
                      </a:pPr>
                      <a:r>
                        <a:rPr lang="en-US" sz="1200" kern="0">
                          <a:effectLst/>
                        </a:rPr>
                        <a:t>https://datasets.simula.no/kvasir-seg/</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1338910035"/>
                  </a:ext>
                </a:extLst>
              </a:tr>
              <a:tr h="811741">
                <a:tc>
                  <a:txBody>
                    <a:bodyPr/>
                    <a:lstStyle/>
                    <a:p>
                      <a:pPr indent="127000" algn="l">
                        <a:lnSpc>
                          <a:spcPct val="107000"/>
                        </a:lnSpc>
                        <a:spcAft>
                          <a:spcPts val="800"/>
                        </a:spcAft>
                      </a:pPr>
                      <a:r>
                        <a:rPr lang="en-US" sz="1200" kern="0">
                          <a:effectLst/>
                        </a:rPr>
                        <a:t>2020 Medico automatic polyp segmentation challenge</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a:effectLst/>
                        </a:rPr>
                        <a:t>Colonoscopy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07000"/>
                        </a:lnSpc>
                        <a:spcAft>
                          <a:spcPts val="800"/>
                        </a:spcAft>
                      </a:pPr>
                      <a:r>
                        <a:rPr lang="en-US" sz="1200" kern="0">
                          <a:effectLst/>
                        </a:rPr>
                        <a:t>https://multimediaeval.github.io/editions/2020/tasks/</a:t>
                      </a:r>
                      <a:endParaRPr lang="en-US" sz="1200" kern="100">
                        <a:effectLst/>
                      </a:endParaRPr>
                    </a:p>
                    <a:p>
                      <a:pPr indent="127000" algn="l">
                        <a:lnSpc>
                          <a:spcPct val="107000"/>
                        </a:lnSpc>
                        <a:spcAft>
                          <a:spcPts val="800"/>
                        </a:spcAft>
                      </a:pPr>
                      <a:r>
                        <a:rPr lang="en-US" sz="1200" kern="0">
                          <a:effectLst/>
                        </a:rPr>
                        <a:t>medico/</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570549734"/>
                  </a:ext>
                </a:extLst>
              </a:tr>
              <a:tr h="456382">
                <a:tc>
                  <a:txBody>
                    <a:bodyPr/>
                    <a:lstStyle/>
                    <a:p>
                      <a:pPr indent="127000" algn="l">
                        <a:lnSpc>
                          <a:spcPct val="107000"/>
                        </a:lnSpc>
                        <a:spcAft>
                          <a:spcPts val="800"/>
                        </a:spcAft>
                      </a:pPr>
                      <a:r>
                        <a:rPr lang="en-US" sz="1200" kern="0">
                          <a:effectLst/>
                        </a:rPr>
                        <a:t>Endotect Challenge Dataset</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a:effectLst/>
                        </a:rPr>
                        <a:t>Colonoscopy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07000"/>
                        </a:lnSpc>
                        <a:spcAft>
                          <a:spcPts val="800"/>
                        </a:spcAft>
                      </a:pPr>
                      <a:r>
                        <a:rPr lang="en-US" sz="1200" kern="0">
                          <a:effectLst/>
                        </a:rPr>
                        <a:t>https://endotect.com/</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580545541"/>
                  </a:ext>
                </a:extLst>
              </a:tr>
              <a:tr h="456382">
                <a:tc>
                  <a:txBody>
                    <a:bodyPr/>
                    <a:lstStyle/>
                    <a:p>
                      <a:pPr indent="127000" algn="l">
                        <a:lnSpc>
                          <a:spcPct val="107000"/>
                        </a:lnSpc>
                        <a:spcAft>
                          <a:spcPts val="800"/>
                        </a:spcAft>
                      </a:pPr>
                      <a:r>
                        <a:rPr lang="en-US" sz="1200" kern="0">
                          <a:effectLst/>
                        </a:rPr>
                        <a:t>Kvasir-Instrument</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ctr">
                        <a:lnSpc>
                          <a:spcPct val="107000"/>
                        </a:lnSpc>
                        <a:spcAft>
                          <a:spcPts val="800"/>
                        </a:spcAft>
                      </a:pPr>
                      <a:r>
                        <a:rPr lang="en-US" sz="1200" kern="0">
                          <a:effectLst/>
                        </a:rPr>
                        <a:t>Colonoscopy</a:t>
                      </a:r>
                      <a:endParaRPr lang="en-US" sz="1200" kern="10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tc>
                  <a:txBody>
                    <a:bodyPr/>
                    <a:lstStyle/>
                    <a:p>
                      <a:pPr indent="127000" algn="l">
                        <a:lnSpc>
                          <a:spcPct val="107000"/>
                        </a:lnSpc>
                        <a:spcAft>
                          <a:spcPts val="800"/>
                        </a:spcAft>
                      </a:pPr>
                      <a:r>
                        <a:rPr lang="en-US" sz="1200" kern="0" dirty="0">
                          <a:effectLst/>
                        </a:rPr>
                        <a:t>https://datasets.simula.no/kvasir-instrument/</a:t>
                      </a:r>
                      <a:endParaRPr lang="en-US" sz="1200" kern="100" dirty="0">
                        <a:effectLst/>
                        <a:latin typeface="Times New Roman" panose="02020603050405020304" pitchFamily="18" charset="0"/>
                        <a:ea typeface="SimSun" panose="02010600030101010101" pitchFamily="2" charset="-122"/>
                        <a:cs typeface="Times New Roman" panose="02020603050405020304" pitchFamily="18" charset="0"/>
                      </a:endParaRPr>
                    </a:p>
                  </a:txBody>
                  <a:tcPr marL="68580" marR="68580" marT="0" marB="0"/>
                </a:tc>
                <a:extLst>
                  <a:ext uri="{0D108BD9-81ED-4DB2-BD59-A6C34878D82A}">
                    <a16:rowId xmlns:a16="http://schemas.microsoft.com/office/drawing/2014/main" val="2017216028"/>
                  </a:ext>
                </a:extLst>
              </a:tr>
            </a:tbl>
          </a:graphicData>
        </a:graphic>
      </p:graphicFrame>
      <p:sp>
        <p:nvSpPr>
          <p:cNvPr id="6" name="TextBox 5">
            <a:extLst>
              <a:ext uri="{FF2B5EF4-FFF2-40B4-BE49-F238E27FC236}">
                <a16:creationId xmlns:a16="http://schemas.microsoft.com/office/drawing/2014/main" id="{C709B9E8-80FA-488C-A466-FDB0D25F2234}"/>
              </a:ext>
            </a:extLst>
          </p:cNvPr>
          <p:cNvSpPr txBox="1"/>
          <p:nvPr/>
        </p:nvSpPr>
        <p:spPr>
          <a:xfrm>
            <a:off x="1371599" y="6223922"/>
            <a:ext cx="8159261" cy="307777"/>
          </a:xfrm>
          <a:prstGeom prst="rect">
            <a:avLst/>
          </a:prstGeom>
          <a:noFill/>
        </p:spPr>
        <p:txBody>
          <a:bodyPr wrap="square">
            <a:spAutoFit/>
          </a:bodyPr>
          <a:lstStyle/>
          <a:p>
            <a:r>
              <a:rPr lang="en-US" sz="1400" dirty="0"/>
              <a:t>Table 1; Publicly available endoscopic datasets used in our experiments</a:t>
            </a:r>
          </a:p>
        </p:txBody>
      </p:sp>
      <p:sp>
        <p:nvSpPr>
          <p:cNvPr id="8" name="TextBox 7">
            <a:extLst>
              <a:ext uri="{FF2B5EF4-FFF2-40B4-BE49-F238E27FC236}">
                <a16:creationId xmlns:a16="http://schemas.microsoft.com/office/drawing/2014/main" id="{7BA770F7-F257-4153-9C79-99A7C45932C5}"/>
              </a:ext>
            </a:extLst>
          </p:cNvPr>
          <p:cNvSpPr txBox="1"/>
          <p:nvPr/>
        </p:nvSpPr>
        <p:spPr>
          <a:xfrm>
            <a:off x="708927" y="1633467"/>
            <a:ext cx="10773508" cy="1169551"/>
          </a:xfrm>
          <a:prstGeom prst="rect">
            <a:avLst/>
          </a:prstGeom>
          <a:noFill/>
        </p:spPr>
        <p:txBody>
          <a:bodyPr wrap="square">
            <a:spAutoFit/>
          </a:bodyPr>
          <a:lstStyle/>
          <a:p>
            <a:pPr algn="just"/>
            <a:endParaRPr lang="en-US" sz="1400" dirty="0"/>
          </a:p>
          <a:p>
            <a:pPr algn="just"/>
            <a:r>
              <a:rPr lang="en-US" sz="1400" dirty="0"/>
              <a:t>The dataset is the collection of data that was utilized in this research; it serves as the foundation for the whole inquiry. As a consequence of this, it is absolutely necessary to offer a detailed description of the dataset that was utilized, including information on its size, its origin, and any preparation steps that were carried out. In addition, it is necessary to provide a justification for the use of this specific dataset as opposed to other possibilities and to emphasize both its strengths and drawbacks.</a:t>
            </a:r>
          </a:p>
        </p:txBody>
      </p:sp>
    </p:spTree>
    <p:extLst>
      <p:ext uri="{BB962C8B-B14F-4D97-AF65-F5344CB8AC3E}">
        <p14:creationId xmlns:p14="http://schemas.microsoft.com/office/powerpoint/2010/main" val="158764987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8EBFC5-076D-4BB1-B14A-90AC5E6A3223}"/>
              </a:ext>
            </a:extLst>
          </p:cNvPr>
          <p:cNvSpPr>
            <a:spLocks noGrp="1"/>
          </p:cNvSpPr>
          <p:nvPr>
            <p:ph type="title"/>
          </p:nvPr>
        </p:nvSpPr>
        <p:spPr/>
        <p:txBody>
          <a:bodyPr/>
          <a:lstStyle/>
          <a:p>
            <a:r>
              <a:rPr lang="en-US" dirty="0"/>
              <a:t>Experimental Setup</a:t>
            </a:r>
          </a:p>
        </p:txBody>
      </p:sp>
      <p:sp>
        <p:nvSpPr>
          <p:cNvPr id="3" name="Content Placeholder 2">
            <a:extLst>
              <a:ext uri="{FF2B5EF4-FFF2-40B4-BE49-F238E27FC236}">
                <a16:creationId xmlns:a16="http://schemas.microsoft.com/office/drawing/2014/main" id="{B0A3D7EF-5821-43AA-8605-4F83A9CC8EF4}"/>
              </a:ext>
            </a:extLst>
          </p:cNvPr>
          <p:cNvSpPr>
            <a:spLocks noGrp="1"/>
          </p:cNvSpPr>
          <p:nvPr>
            <p:ph idx="1"/>
          </p:nvPr>
        </p:nvSpPr>
        <p:spPr/>
        <p:txBody>
          <a:bodyPr>
            <a:normAutofit/>
          </a:bodyPr>
          <a:lstStyle/>
          <a:p>
            <a:r>
              <a:rPr lang="en-US" sz="1200" dirty="0">
                <a:latin typeface="+mn-lt"/>
              </a:rPr>
              <a:t>In this research, our suggested model's performance was evaluated using standard metrics from computer vision. The metrics used were the Dice Coefficient (DSC), mean Intersection over Union (</a:t>
            </a:r>
            <a:r>
              <a:rPr lang="en-US" sz="1200" dirty="0" err="1">
                <a:latin typeface="+mn-lt"/>
              </a:rPr>
              <a:t>mIoU</a:t>
            </a:r>
            <a:r>
              <a:rPr lang="en-US" sz="1200" dirty="0">
                <a:latin typeface="+mn-lt"/>
              </a:rPr>
              <a:t>), Precision, Recall, Specificity, Accuracy, and Frames-per-second (FPS).</a:t>
            </a:r>
          </a:p>
          <a:p>
            <a:r>
              <a:rPr lang="en-US" sz="1200" dirty="0">
                <a:latin typeface="+mn-lt"/>
              </a:rPr>
              <a:t>The Dice Coefficient is a metric commonly used to assess segmentation methods. It measures the overlap between two binary masks, ranging from 0 to 1. A value of 1 indicates a perfect match between the predicted and ground truth masks. </a:t>
            </a:r>
            <a:r>
              <a:rPr lang="en-US" sz="1200" dirty="0" err="1">
                <a:latin typeface="+mn-lt"/>
              </a:rPr>
              <a:t>mIoU</a:t>
            </a:r>
            <a:r>
              <a:rPr lang="en-US" sz="1200" dirty="0">
                <a:latin typeface="+mn-lt"/>
              </a:rPr>
              <a:t> evaluates the average intersection over union of predicted and ground truth masks across all classes, which is particularly useful for imbalanced datasets with underrepresented classes.</a:t>
            </a:r>
          </a:p>
          <a:p>
            <a:r>
              <a:rPr lang="en-US" sz="1200" dirty="0">
                <a:latin typeface="+mn-lt"/>
              </a:rPr>
              <a:t>Intersection over Union (</a:t>
            </a:r>
            <a:r>
              <a:rPr lang="en-US" sz="1200" dirty="0" err="1">
                <a:latin typeface="+mn-lt"/>
              </a:rPr>
              <a:t>IoU</a:t>
            </a:r>
            <a:r>
              <a:rPr lang="en-US" sz="1200" dirty="0">
                <a:latin typeface="+mn-lt"/>
              </a:rPr>
              <a:t>) is another metric used to evaluate segmentation strategies. It calculates the similarity between a predicted value (A) and the corresponding ground truth value (B) using a specific equation.</a:t>
            </a:r>
          </a:p>
          <a:p>
            <a:endParaRPr lang="en-US" sz="1200" dirty="0">
              <a:latin typeface="+mn-lt"/>
            </a:endParaRPr>
          </a:p>
          <a:p>
            <a:endParaRPr lang="en-US" sz="1200" dirty="0">
              <a:latin typeface="+mn-lt"/>
            </a:endParaRPr>
          </a:p>
          <a:p>
            <a:endParaRPr lang="en-US" sz="1200" dirty="0">
              <a:latin typeface="+mn-lt"/>
            </a:endParaRPr>
          </a:p>
          <a:p>
            <a:endParaRPr lang="en-US" sz="1200" dirty="0">
              <a:latin typeface="+mn-lt"/>
            </a:endParaRPr>
          </a:p>
          <a:p>
            <a:r>
              <a:rPr lang="en-US" sz="1200" dirty="0">
                <a:latin typeface="+mn-lt"/>
              </a:rPr>
              <a:t>Equation 2 introduces the variable "t" representing the threshold. It computes the precision value for each threshold value by comparing predicted items with the ground truth items using the previously discussed equation and parameters. When performing frame-wise image classification tasks, other criteria such as recall, specificity, precision, and accuracy are considered.</a:t>
            </a:r>
          </a:p>
        </p:txBody>
      </p:sp>
      <p:pic>
        <p:nvPicPr>
          <p:cNvPr id="4" name="Picture 3">
            <a:extLst>
              <a:ext uri="{FF2B5EF4-FFF2-40B4-BE49-F238E27FC236}">
                <a16:creationId xmlns:a16="http://schemas.microsoft.com/office/drawing/2014/main" id="{B1752790-EAE1-4D94-90DD-24FD1C2E053F}"/>
              </a:ext>
            </a:extLst>
          </p:cNvPr>
          <p:cNvPicPr>
            <a:picLocks noChangeAspect="1"/>
          </p:cNvPicPr>
          <p:nvPr/>
        </p:nvPicPr>
        <p:blipFill>
          <a:blip r:embed="rId3"/>
          <a:stretch>
            <a:fillRect/>
          </a:stretch>
        </p:blipFill>
        <p:spPr>
          <a:xfrm>
            <a:off x="3371334" y="3329031"/>
            <a:ext cx="5121084" cy="713294"/>
          </a:xfrm>
          <a:prstGeom prst="rect">
            <a:avLst/>
          </a:prstGeom>
        </p:spPr>
      </p:pic>
      <p:pic>
        <p:nvPicPr>
          <p:cNvPr id="5" name="Picture 4">
            <a:extLst>
              <a:ext uri="{FF2B5EF4-FFF2-40B4-BE49-F238E27FC236}">
                <a16:creationId xmlns:a16="http://schemas.microsoft.com/office/drawing/2014/main" id="{06C0A62C-B66E-44CD-B51D-2722AC1596A7}"/>
              </a:ext>
            </a:extLst>
          </p:cNvPr>
          <p:cNvPicPr/>
          <p:nvPr/>
        </p:nvPicPr>
        <p:blipFill>
          <a:blip r:embed="rId4">
            <a:extLst>
              <a:ext uri="{28A0092B-C50C-407E-A947-70E740481C1C}">
                <a14:useLocalDpi xmlns:a14="http://schemas.microsoft.com/office/drawing/2010/main" val="0"/>
              </a:ext>
            </a:extLst>
          </a:blip>
          <a:stretch>
            <a:fillRect/>
          </a:stretch>
        </p:blipFill>
        <p:spPr>
          <a:xfrm>
            <a:off x="3578883" y="5367338"/>
            <a:ext cx="4705985" cy="809625"/>
          </a:xfrm>
          <a:prstGeom prst="rect">
            <a:avLst/>
          </a:prstGeom>
        </p:spPr>
      </p:pic>
    </p:spTree>
    <p:extLst>
      <p:ext uri="{BB962C8B-B14F-4D97-AF65-F5344CB8AC3E}">
        <p14:creationId xmlns:p14="http://schemas.microsoft.com/office/powerpoint/2010/main" val="1545417062"/>
      </p:ext>
    </p:extLst>
  </p:cSld>
  <p:clrMapOvr>
    <a:masterClrMapping/>
  </p:clrMapOvr>
</p:sld>
</file>

<file path=ppt/theme/theme1.xml><?xml version="1.0" encoding="utf-8"?>
<a:theme xmlns:a="http://schemas.openxmlformats.org/drawingml/2006/main" name="jiaotong">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jiaotong" id="{1689251B-B537-4F52-B020-9A737FD36375}" vid="{D5FDB868-FE69-4EEE-B3AA-136CE386207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TH Sarabun PSK"/>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TH Sarabun PSK"/>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jiaotong</Template>
  <TotalTime>293</TotalTime>
  <Words>5007</Words>
  <Application>Microsoft Office PowerPoint</Application>
  <PresentationFormat>Widescreen</PresentationFormat>
  <Paragraphs>424</Paragraphs>
  <Slides>16</Slides>
  <Notes>15</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16</vt:i4>
      </vt:variant>
    </vt:vector>
  </HeadingPairs>
  <TitlesOfParts>
    <vt:vector size="25" baseType="lpstr">
      <vt:lpstr>DengXian</vt:lpstr>
      <vt:lpstr>Microsoft YaHei</vt:lpstr>
      <vt:lpstr>Söhne</vt:lpstr>
      <vt:lpstr>Agency FB</vt:lpstr>
      <vt:lpstr>Arial</vt:lpstr>
      <vt:lpstr>Calibri</vt:lpstr>
      <vt:lpstr>Times New Roman</vt:lpstr>
      <vt:lpstr>jiaotong</vt:lpstr>
      <vt:lpstr>Office Theme</vt:lpstr>
      <vt:lpstr>PowerPoint Presentation</vt:lpstr>
      <vt:lpstr>Introduction and Background of The Research Topic</vt:lpstr>
      <vt:lpstr> Research aims and objectives  </vt:lpstr>
      <vt:lpstr>Research methodology</vt:lpstr>
      <vt:lpstr>Colonoscopy</vt:lpstr>
      <vt:lpstr> Discussion of the challenges faced by automatic polyp image segmentation</vt:lpstr>
      <vt:lpstr>Introduction to the Nano-Net approach, including the network architecture and the data set used for polyps' recognition.</vt:lpstr>
      <vt:lpstr>Discussion of the experimental setup, including the datasets used, evaluation metrics, implementation details, and data augmentation techniques.</vt:lpstr>
      <vt:lpstr>Experimental Setup</vt:lpstr>
      <vt:lpstr>Implementation details &amp;  Data Augmentation </vt:lpstr>
      <vt:lpstr>Implementation details &amp;  Data Augmentation </vt:lpstr>
      <vt:lpstr>Pre-trial Model developed </vt:lpstr>
      <vt:lpstr>Finetuning and Performance Improvement </vt:lpstr>
      <vt:lpstr>Conclusion and Future works</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koorapetse lesotlho</dc:creator>
  <cp:lastModifiedBy>koorapetse lesotlho</cp:lastModifiedBy>
  <cp:revision>35</cp:revision>
  <dcterms:created xsi:type="dcterms:W3CDTF">2023-05-05T01:21:29Z</dcterms:created>
  <dcterms:modified xsi:type="dcterms:W3CDTF">2023-05-18T06:28:52Z</dcterms:modified>
</cp:coreProperties>
</file>

<file path=docProps/thumbnail.jpeg>
</file>